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2" r:id="rId2"/>
    <p:sldId id="256" r:id="rId3"/>
    <p:sldId id="257" r:id="rId4"/>
    <p:sldId id="276" r:id="rId5"/>
    <p:sldId id="282" r:id="rId6"/>
    <p:sldId id="258" r:id="rId7"/>
    <p:sldId id="259" r:id="rId8"/>
    <p:sldId id="281" r:id="rId9"/>
    <p:sldId id="275" r:id="rId10"/>
    <p:sldId id="279" r:id="rId11"/>
    <p:sldId id="278" r:id="rId12"/>
    <p:sldId id="260" r:id="rId13"/>
    <p:sldId id="261" r:id="rId14"/>
    <p:sldId id="262" r:id="rId15"/>
    <p:sldId id="269" r:id="rId16"/>
    <p:sldId id="263" r:id="rId17"/>
    <p:sldId id="270" r:id="rId18"/>
    <p:sldId id="271" r:id="rId19"/>
    <p:sldId id="280" r:id="rId20"/>
    <p:sldId id="272" r:id="rId21"/>
    <p:sldId id="273" r:id="rId22"/>
    <p:sldId id="283" r:id="rId23"/>
    <p:sldId id="284" r:id="rId24"/>
    <p:sldId id="287" r:id="rId25"/>
    <p:sldId id="285" r:id="rId26"/>
    <p:sldId id="286" r:id="rId27"/>
    <p:sldId id="291" r:id="rId28"/>
    <p:sldId id="265" r:id="rId29"/>
    <p:sldId id="266" r:id="rId30"/>
    <p:sldId id="274" r:id="rId31"/>
    <p:sldId id="293" r:id="rId32"/>
  </p:sldIdLst>
  <p:sldSz cx="18288000" cy="10287000"/>
  <p:notesSz cx="6858000" cy="9144000"/>
  <p:embeddedFontLst>
    <p:embeddedFont>
      <p:font typeface="Archivo Black" panose="020B0604020202020204" charset="0"/>
      <p:regular r:id="rId33"/>
    </p:embeddedFont>
    <p:embeddedFont>
      <p:font typeface="Cambria Math" panose="02040503050406030204" pitchFamily="18" charset="0"/>
      <p:regular r:id="rId34"/>
    </p:embeddedFont>
    <p:embeddedFont>
      <p:font typeface="Cormorant Garamond" panose="020B0604020202020204" charset="0"/>
      <p:regular r:id="rId35"/>
    </p:embeddedFont>
    <p:embeddedFont>
      <p:font typeface="Cormorant Garamond Bold" panose="020B0604020202020204" charset="0"/>
      <p:regular r:id="rId36"/>
    </p:embeddedFont>
    <p:embeddedFont>
      <p:font typeface="Garamond" panose="02020404030301010803" pitchFamily="18" charset="0"/>
      <p:regular r:id="rId37"/>
      <p:bold r:id="rId38"/>
      <p:italic r:id="rId39"/>
    </p:embeddedFont>
    <p:embeddedFont>
      <p:font typeface="Playfair Display" panose="020F0502020204030204" pitchFamily="2" charset="0"/>
      <p:regular r:id="rId40"/>
      <p:bold r:id="rId41"/>
    </p:embeddedFont>
    <p:embeddedFont>
      <p:font typeface="Public Sans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22" autoAdjust="0"/>
  </p:normalViewPr>
  <p:slideViewPr>
    <p:cSldViewPr>
      <p:cViewPr varScale="1">
        <p:scale>
          <a:sx n="60" d="100"/>
          <a:sy n="60" d="100"/>
        </p:scale>
        <p:origin x="39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9162" y="773839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79043" y="365641"/>
            <a:ext cx="4026374" cy="1326118"/>
          </a:xfrm>
          <a:custGeom>
            <a:avLst/>
            <a:gdLst/>
            <a:ahLst/>
            <a:cxnLst/>
            <a:rect l="l" t="t" r="r" b="b"/>
            <a:pathLst>
              <a:path w="4026374" h="1326118">
                <a:moveTo>
                  <a:pt x="0" y="0"/>
                </a:moveTo>
                <a:lnTo>
                  <a:pt x="4026373" y="0"/>
                </a:lnTo>
                <a:lnTo>
                  <a:pt x="4026373" y="1326118"/>
                </a:lnTo>
                <a:lnTo>
                  <a:pt x="0" y="1326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724615" y="306363"/>
            <a:ext cx="2517945" cy="1326118"/>
          </a:xfrm>
          <a:custGeom>
            <a:avLst/>
            <a:gdLst/>
            <a:ahLst/>
            <a:cxnLst/>
            <a:rect l="l" t="t" r="r" b="b"/>
            <a:pathLst>
              <a:path w="2517945" h="1326118">
                <a:moveTo>
                  <a:pt x="0" y="0"/>
                </a:moveTo>
                <a:lnTo>
                  <a:pt x="2517945" y="0"/>
                </a:lnTo>
                <a:lnTo>
                  <a:pt x="2517945" y="1326118"/>
                </a:lnTo>
                <a:lnTo>
                  <a:pt x="0" y="1326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324435" y="178781"/>
            <a:ext cx="1699839" cy="1699839"/>
          </a:xfrm>
          <a:custGeom>
            <a:avLst/>
            <a:gdLst/>
            <a:ahLst/>
            <a:cxnLst/>
            <a:rect l="l" t="t" r="r" b="b"/>
            <a:pathLst>
              <a:path w="1699839" h="1699839">
                <a:moveTo>
                  <a:pt x="0" y="0"/>
                </a:moveTo>
                <a:lnTo>
                  <a:pt x="1699839" y="0"/>
                </a:lnTo>
                <a:lnTo>
                  <a:pt x="1699839" y="1699838"/>
                </a:lnTo>
                <a:lnTo>
                  <a:pt x="0" y="1699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325995" y="405105"/>
            <a:ext cx="1769063" cy="1247189"/>
          </a:xfrm>
          <a:custGeom>
            <a:avLst/>
            <a:gdLst/>
            <a:ahLst/>
            <a:cxnLst/>
            <a:rect l="l" t="t" r="r" b="b"/>
            <a:pathLst>
              <a:path w="1769063" h="1247189">
                <a:moveTo>
                  <a:pt x="0" y="0"/>
                </a:moveTo>
                <a:lnTo>
                  <a:pt x="1769062" y="0"/>
                </a:lnTo>
                <a:lnTo>
                  <a:pt x="1769062" y="1247190"/>
                </a:lnTo>
                <a:lnTo>
                  <a:pt x="0" y="1247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29162" y="8042338"/>
            <a:ext cx="1025076" cy="1028497"/>
          </a:xfrm>
          <a:custGeom>
            <a:avLst/>
            <a:gdLst/>
            <a:ahLst/>
            <a:cxnLst/>
            <a:rect l="l" t="t" r="r" b="b"/>
            <a:pathLst>
              <a:path w="1025076" h="1028497">
                <a:moveTo>
                  <a:pt x="0" y="0"/>
                </a:moveTo>
                <a:lnTo>
                  <a:pt x="1025076" y="0"/>
                </a:lnTo>
                <a:lnTo>
                  <a:pt x="1025076" y="1028497"/>
                </a:lnTo>
                <a:lnTo>
                  <a:pt x="0" y="10284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057400" y="8188174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IIT GUWAHATI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0284" y="6116602"/>
            <a:ext cx="16408332" cy="162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29"/>
              </a:lnSpc>
            </a:pPr>
            <a:r>
              <a:rPr lang="en-US" sz="12999" spc="64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FETManiacs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2887" y="2709758"/>
            <a:ext cx="3228508" cy="815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E87414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ANALOG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47532" y="2725211"/>
            <a:ext cx="1219850" cy="78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67382" y="2723689"/>
            <a:ext cx="3010589" cy="815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A14B"/>
                </a:solidFill>
                <a:latin typeface="Archivo Black"/>
                <a:ea typeface="Archivo Black"/>
                <a:cs typeface="Archivo Black"/>
                <a:sym typeface="Archivo Black"/>
              </a:rPr>
              <a:t>DIGITAL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08339" y="2754595"/>
            <a:ext cx="4842110" cy="78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HACKATHONS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7141" y="3480400"/>
            <a:ext cx="7552351" cy="78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Under C2S </a:t>
            </a:r>
            <a:r>
              <a:rPr lang="en-US" sz="4800" b="1" dirty="0" err="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Programme</a:t>
            </a:r>
            <a:endParaRPr lang="en-US" sz="4800" b="1" dirty="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A9475-74D4-61E4-4855-B27E33F9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8476996A-D9F5-E7DA-8309-A94E1907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12" y="965200"/>
            <a:ext cx="14856175" cy="8356598"/>
          </a:xfrm>
          <a:prstGeom prst="rect">
            <a:avLst/>
          </a:prstGeom>
          <a:ln>
            <a:noFill/>
          </a:ln>
        </p:spPr>
      </p:pic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95BB4-B39B-D01F-8FE8-D3A1CAC698CC}"/>
              </a:ext>
            </a:extLst>
          </p:cNvPr>
          <p:cNvSpPr txBox="1"/>
          <p:nvPr/>
        </p:nvSpPr>
        <p:spPr>
          <a:xfrm>
            <a:off x="958321" y="626364"/>
            <a:ext cx="16364460" cy="187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9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9741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908DD1-63C9-D5F3-50CD-52E7E668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7284284C-1E89-934A-2657-17CDD6B4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661" y="965200"/>
            <a:ext cx="11254677" cy="8356598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D9CC2-6245-52EA-4346-5F30CD3817E1}"/>
              </a:ext>
            </a:extLst>
          </p:cNvPr>
          <p:cNvSpPr txBox="1"/>
          <p:nvPr/>
        </p:nvSpPr>
        <p:spPr>
          <a:xfrm>
            <a:off x="958321" y="626364"/>
            <a:ext cx="16364460" cy="187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9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40925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00400" y="1562100"/>
            <a:ext cx="11057876" cy="8191500"/>
          </a:xfrm>
          <a:custGeom>
            <a:avLst/>
            <a:gdLst/>
            <a:ahLst/>
            <a:cxnLst/>
            <a:rect l="l" t="t" r="r" b="b"/>
            <a:pathLst>
              <a:path w="13537711" h="10237894">
                <a:moveTo>
                  <a:pt x="0" y="0"/>
                </a:moveTo>
                <a:lnTo>
                  <a:pt x="13537711" y="0"/>
                </a:lnTo>
                <a:lnTo>
                  <a:pt x="13537711" y="10237894"/>
                </a:lnTo>
                <a:lnTo>
                  <a:pt x="0" y="10237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5380E5-23EA-6405-3580-05A930F29857}"/>
              </a:ext>
            </a:extLst>
          </p:cNvPr>
          <p:cNvSpPr txBox="1"/>
          <p:nvPr/>
        </p:nvSpPr>
        <p:spPr>
          <a:xfrm>
            <a:off x="6248400" y="533400"/>
            <a:ext cx="9144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spc="30" dirty="0">
                <a:solidFill>
                  <a:srgbClr val="2B2C30"/>
                </a:solidFill>
                <a:latin typeface="Garamond" panose="02020404030301010803" pitchFamily="18" charset="0"/>
                <a:sym typeface="Playfair Display"/>
              </a:rPr>
              <a:t>DC Operating Point</a:t>
            </a:r>
            <a:endParaRPr lang="en-IN" sz="35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529277" y="671513"/>
                <a:ext cx="16243552" cy="862832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5199"/>
                  </a:lnSpc>
                </a:pPr>
                <a:r>
                  <a:rPr lang="en-US" sz="4000" b="1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 Bold"/>
                    <a:cs typeface="Playfair Display Bold"/>
                    <a:sym typeface="Playfair Display Bold"/>
                  </a:rPr>
                  <a:t> Performance and Achieved Specifications </a:t>
                </a:r>
              </a:p>
              <a:p>
                <a:pPr algn="l">
                  <a:lnSpc>
                    <a:spcPts val="5199"/>
                  </a:lnSpc>
                </a:pPr>
                <a:endParaRPr lang="en-US" sz="3500" b="1" spc="19" dirty="0">
                  <a:solidFill>
                    <a:srgbClr val="2B2C30"/>
                  </a:solidFill>
                  <a:latin typeface="Garamond" panose="02020404030301010803" pitchFamily="18" charset="0"/>
                  <a:ea typeface="Playfair Display Bold"/>
                  <a:cs typeface="Playfair Display Bold"/>
                  <a:sym typeface="Playfair Display Bold"/>
                </a:endParaRPr>
              </a:p>
              <a:p>
                <a:pPr algn="l">
                  <a:lnSpc>
                    <a:spcPts val="5199"/>
                  </a:lnSpc>
                </a:pPr>
                <a:r>
                  <a:rPr lang="en-US" sz="3500" b="1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 Bold"/>
                    <a:cs typeface="Playfair Display Bold"/>
                    <a:sym typeface="Playfair Display Bold"/>
                  </a:rPr>
                  <a:t>Temperature Performance </a:t>
                </a:r>
                <a:r>
                  <a:rPr lang="en-US" sz="3500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: The variation of current with temperature was measured, showing that the output current ranges from 99.6 µA to 100.4 µA over the temperature range of -40°C to 125°C. </a:t>
                </a:r>
              </a:p>
              <a:p>
                <a:pPr algn="l">
                  <a:lnSpc>
                    <a:spcPts val="5199"/>
                  </a:lnSpc>
                </a:pPr>
                <a:endParaRPr lang="en-US" sz="3500" spc="19" dirty="0">
                  <a:solidFill>
                    <a:srgbClr val="2B2C30"/>
                  </a:solidFill>
                  <a:latin typeface="Garamond" panose="02020404030301010803" pitchFamily="18" charset="0"/>
                  <a:ea typeface="Playfair Display"/>
                  <a:cs typeface="Playfair Display"/>
                  <a:sym typeface="Playfair Display"/>
                </a:endParaRPr>
              </a:p>
              <a:p>
                <a:pPr algn="l">
                  <a:lnSpc>
                    <a:spcPts val="5199"/>
                  </a:lnSpc>
                </a:pPr>
                <a:r>
                  <a:rPr lang="en-US" sz="3500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This corresponds to a temperature coefficient of less than 50 ppm/°C, as required. A curvature compensated </a:t>
                </a:r>
                <a:r>
                  <a:rPr lang="en-US" sz="3500" spc="19" dirty="0" err="1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Vref</a:t>
                </a:r>
                <a:r>
                  <a:rPr lang="en-US" sz="3500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 design is used. </a:t>
                </a:r>
              </a:p>
              <a:p>
                <a:pPr algn="l">
                  <a:lnSpc>
                    <a:spcPts val="5199"/>
                  </a:lnSpc>
                </a:pPr>
                <a:endParaRPr lang="en-US" sz="3500" spc="19" dirty="0">
                  <a:solidFill>
                    <a:srgbClr val="2B2C30"/>
                  </a:solidFill>
                  <a:latin typeface="Garamond" panose="02020404030301010803" pitchFamily="18" charset="0"/>
                  <a:ea typeface="Playfair Display"/>
                  <a:cs typeface="Playfair Display"/>
                  <a:sym typeface="Playfair Display"/>
                </a:endParaRPr>
              </a:p>
              <a:p>
                <a:pPr algn="l">
                  <a:lnSpc>
                    <a:spcPts val="5199"/>
                  </a:lnSpc>
                </a:pPr>
                <a:r>
                  <a:rPr lang="en-US" sz="3500" b="1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 Bold"/>
                    <a:cs typeface="Playfair Display Bold"/>
                    <a:sym typeface="Playfair Display Bold"/>
                  </a:rPr>
                  <a:t>Technology </a:t>
                </a:r>
                <a:r>
                  <a:rPr lang="en-US" sz="3500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used : 90nm CMOS</a:t>
                </a:r>
              </a:p>
              <a:p>
                <a:pPr algn="l">
                  <a:lnSpc>
                    <a:spcPts val="5199"/>
                  </a:lnSpc>
                </a:pPr>
                <a:r>
                  <a:rPr lang="en-US" sz="3500" b="1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 Bold"/>
                    <a:cs typeface="Playfair Display Bold"/>
                    <a:sym typeface="Playfair Display Bold"/>
                  </a:rPr>
                  <a:t>Power supply</a:t>
                </a:r>
                <a:r>
                  <a:rPr lang="en-US" sz="3500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 used : 1.8V</a:t>
                </a:r>
              </a:p>
              <a:p>
                <a:pPr algn="l">
                  <a:lnSpc>
                    <a:spcPts val="5199"/>
                  </a:lnSpc>
                </a:pPr>
                <a:endParaRPr lang="en-US" sz="3500" spc="19" dirty="0">
                  <a:solidFill>
                    <a:srgbClr val="2B2C30"/>
                  </a:solidFill>
                  <a:latin typeface="Garamond" panose="02020404030301010803" pitchFamily="18" charset="0"/>
                  <a:ea typeface="Playfair Display"/>
                  <a:cs typeface="Playfair Display"/>
                  <a:sym typeface="Playfair Display"/>
                </a:endParaRPr>
              </a:p>
              <a:p>
                <a:pPr algn="l">
                  <a:lnSpc>
                    <a:spcPts val="5199"/>
                  </a:lnSpc>
                </a:pPr>
                <a:r>
                  <a:rPr lang="en-US" sz="3500" b="1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 Bold"/>
                    <a:cs typeface="Playfair Display Bold"/>
                    <a:sym typeface="Playfair Display Bold"/>
                  </a:rPr>
                  <a:t>Power </a:t>
                </a:r>
                <a:r>
                  <a:rPr lang="en-US" sz="3500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Consumption : ~20 </a:t>
                </a:r>
                <a14:m>
                  <m:oMath xmlns:m="http://schemas.openxmlformats.org/officeDocument/2006/math">
                    <m:r>
                      <a:rPr lang="en-IN" sz="3500" b="0" i="1" spc="19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ea typeface="Playfair Display"/>
                        <a:cs typeface="Playfair Display"/>
                        <a:sym typeface="Playfair Display"/>
                      </a:rPr>
                      <m:t>𝜇</m:t>
                    </m:r>
                    <m:r>
                      <a:rPr lang="en-IN" sz="3500" b="0" i="1" spc="19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ea typeface="Playfair Display"/>
                        <a:cs typeface="Playfair Display"/>
                        <a:sym typeface="Playfair Display"/>
                      </a:rPr>
                      <m:t>𝑊</m:t>
                    </m:r>
                  </m:oMath>
                </a14:m>
                <a:r>
                  <a:rPr lang="en-US" sz="3500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 (less than 50 </a:t>
                </a:r>
                <a14:m>
                  <m:oMath xmlns:m="http://schemas.openxmlformats.org/officeDocument/2006/math">
                    <m:r>
                      <a:rPr lang="en-IN" sz="3500" b="0" i="1" spc="19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ea typeface="Playfair Display"/>
                        <a:cs typeface="Playfair Display"/>
                        <a:sym typeface="Playfair Display"/>
                      </a:rPr>
                      <m:t>𝜇</m:t>
                    </m:r>
                    <m:r>
                      <a:rPr lang="en-IN" sz="3500" b="0" i="1" spc="19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ea typeface="Playfair Display"/>
                        <a:cs typeface="Playfair Display"/>
                        <a:sym typeface="Playfair Display"/>
                      </a:rPr>
                      <m:t>𝑊</m:t>
                    </m:r>
                  </m:oMath>
                </a14:m>
                <a:r>
                  <a:rPr lang="en-US" sz="3500" spc="19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7" y="671513"/>
                <a:ext cx="16243552" cy="8628324"/>
              </a:xfrm>
              <a:prstGeom prst="rect">
                <a:avLst/>
              </a:prstGeom>
              <a:blipFill>
                <a:blip r:embed="rId2"/>
                <a:stretch>
                  <a:fillRect l="-1689" t="-1483" b="-21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47B134DE-EB61-2828-CD3A-E7410D69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523" y="2608905"/>
            <a:ext cx="16357599" cy="646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2DFEF-32AC-D29A-5A4B-1BDDA691864A}"/>
              </a:ext>
            </a:extLst>
          </p:cNvPr>
          <p:cNvSpPr txBox="1"/>
          <p:nvPr/>
        </p:nvSpPr>
        <p:spPr>
          <a:xfrm>
            <a:off x="5055029" y="1357467"/>
            <a:ext cx="91512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Output current sweep with temperature</a:t>
            </a:r>
            <a:endParaRPr lang="en-IN" sz="35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70F57-9BA8-C365-3E31-CDD23C15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C010E99-3E3B-19C4-78C8-23AFE913C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C84D0C6D-51E5-425A-FB75-CC5104EDB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DD095BD-E127-D9E1-15BE-C154A03F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5406516-5524-01C4-9688-F97EAAE91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BF0D71DB-7430-56EE-6F21-9E6691F5A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83C13DFC-A1E5-6871-9BD4-0C7180EB8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AFE5A540-4CFD-A254-9D77-298866E64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A47AE7-7EC9-1953-1325-36874CEDB78B}"/>
              </a:ext>
            </a:extLst>
          </p:cNvPr>
          <p:cNvSpPr txBox="1"/>
          <p:nvPr/>
        </p:nvSpPr>
        <p:spPr>
          <a:xfrm>
            <a:off x="5055029" y="1357467"/>
            <a:ext cx="915125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Output current sweep with temperature</a:t>
            </a:r>
            <a:endParaRPr lang="en-IN" sz="3500" dirty="0">
              <a:latin typeface="Garamond" panose="020204040303010108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92B793-866D-9C06-41BF-D68EC876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72636"/>
            <a:ext cx="14108132" cy="560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D6876-A722-C725-AB0F-8845C8290118}"/>
                  </a:ext>
                </a:extLst>
              </p:cNvPr>
              <p:cNvSpPr txBox="1"/>
              <p:nvPr/>
            </p:nvSpPr>
            <p:spPr>
              <a:xfrm>
                <a:off x="1619436" y="3036157"/>
                <a:ext cx="14690566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500" spc="30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Variation from 100.4 </a:t>
                </a:r>
                <a14:m>
                  <m:oMath xmlns:m="http://schemas.openxmlformats.org/officeDocument/2006/math">
                    <m:r>
                      <a:rPr lang="en-IN" sz="3500" b="0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ea typeface="Playfair Display"/>
                        <a:cs typeface="Playfair Display"/>
                        <a:sym typeface="Playfair Display"/>
                      </a:rPr>
                      <m:t>𝜇</m:t>
                    </m:r>
                    <m:r>
                      <a:rPr lang="en-IN" sz="3500" b="0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ea typeface="Playfair Display"/>
                        <a:cs typeface="Playfair Display"/>
                        <a:sym typeface="Playfair Display"/>
                      </a:rPr>
                      <m:t>𝐴</m:t>
                    </m:r>
                  </m:oMath>
                </a14:m>
                <a:r>
                  <a:rPr lang="en-US" sz="3500" spc="30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 to 100.15 </a:t>
                </a:r>
                <a14:m>
                  <m:oMath xmlns:m="http://schemas.openxmlformats.org/officeDocument/2006/math">
                    <m:r>
                      <a:rPr lang="en-IN" sz="3500" b="0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ea typeface="Playfair Display"/>
                        <a:cs typeface="Playfair Display"/>
                        <a:sym typeface="Playfair Display"/>
                      </a:rPr>
                      <m:t>𝜇</m:t>
                    </m:r>
                    <m:r>
                      <a:rPr lang="en-IN" sz="3500" b="0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ea typeface="Playfair Display"/>
                        <a:cs typeface="Playfair Display"/>
                        <a:sym typeface="Playfair Display"/>
                      </a:rPr>
                      <m:t>𝐴</m:t>
                    </m:r>
                  </m:oMath>
                </a14:m>
                <a:r>
                  <a:rPr lang="en-US" sz="3500" spc="30" dirty="0">
                    <a:solidFill>
                      <a:srgbClr val="2B2C30"/>
                    </a:solidFill>
                    <a:latin typeface="Garamond" panose="02020404030301010803" pitchFamily="18" charset="0"/>
                    <a:ea typeface="Playfair Display"/>
                    <a:cs typeface="Playfair Display"/>
                    <a:sym typeface="Playfair Display"/>
                  </a:rPr>
                  <a:t> (0.25 % variation &lt; 2% allowed variation)</a:t>
                </a:r>
                <a:endParaRPr lang="en-IN" sz="35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D6876-A722-C725-AB0F-8845C829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36" y="3036157"/>
                <a:ext cx="14690566" cy="630942"/>
              </a:xfrm>
              <a:prstGeom prst="rect">
                <a:avLst/>
              </a:prstGeom>
              <a:blipFill>
                <a:blip r:embed="rId3"/>
                <a:stretch>
                  <a:fillRect l="-1245" t="-14423" b="-34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9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BDFCCA-3B34-6C27-9F77-226AA5836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4B089B2-07CB-8E55-D07C-BB144F103B21}"/>
              </a:ext>
            </a:extLst>
          </p:cNvPr>
          <p:cNvSpPr txBox="1"/>
          <p:nvPr/>
        </p:nvSpPr>
        <p:spPr>
          <a:xfrm>
            <a:off x="533400" y="896286"/>
            <a:ext cx="16916400" cy="977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6050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Stability Verification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66E5A-3EB7-3389-9D66-EF8E5D92926E}"/>
              </a:ext>
            </a:extLst>
          </p:cNvPr>
          <p:cNvSpPr txBox="1"/>
          <p:nvPr/>
        </p:nvSpPr>
        <p:spPr>
          <a:xfrm>
            <a:off x="903514" y="2292561"/>
            <a:ext cx="15087600" cy="1973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3500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A </a:t>
            </a:r>
            <a:r>
              <a:rPr lang="en-US" sz="3500" spc="30" dirty="0" err="1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stb</a:t>
            </a:r>
            <a:r>
              <a:rPr lang="en-US" sz="3500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 analysis was run using </a:t>
            </a:r>
            <a:r>
              <a:rPr lang="en-US" sz="3500" spc="30" dirty="0" err="1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irpb</a:t>
            </a:r>
            <a:r>
              <a:rPr lang="en-US" sz="3500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 method available in </a:t>
            </a:r>
            <a:r>
              <a:rPr lang="en-US" sz="3500" spc="30" dirty="0" err="1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primewave</a:t>
            </a:r>
            <a:r>
              <a:rPr lang="en-US" sz="3500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, and the loop gain’s magnitude was found to be &lt;1 for all frequencies, ensuring stable operation.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6D49FCA-8408-B5E2-46F4-797485A9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4" y="4780614"/>
            <a:ext cx="59436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910C0-5A32-9B3C-7E75-778501F2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024786"/>
            <a:ext cx="10591800" cy="212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82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8EEB0-4DF4-08BC-7D78-024BB5453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313DC67-2C81-595C-7063-A4CA1A29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B35ED5BD-AB08-8DD7-E55C-888558FAB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E72D81D-AB4A-E94A-43EA-AB25F6852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A573984-4699-02F6-78C7-86262994E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57ED729B-DF0E-C7AA-AD71-FC62F7B8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5218D723-9DCE-2B96-3A5B-93E1BBACF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B4142ED2-AF03-9612-8538-7B4449460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06B09-00FF-DBC8-0376-61230D211F32}"/>
              </a:ext>
            </a:extLst>
          </p:cNvPr>
          <p:cNvSpPr txBox="1"/>
          <p:nvPr/>
        </p:nvSpPr>
        <p:spPr>
          <a:xfrm>
            <a:off x="6096000" y="1296116"/>
            <a:ext cx="9151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Monte Carlo Simulation</a:t>
            </a:r>
            <a:endParaRPr lang="en-IN" sz="4000" b="1" dirty="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8C2139-8437-ED78-0A62-72B9F05F629A}"/>
                  </a:ext>
                </a:extLst>
              </p:cNvPr>
              <p:cNvSpPr txBox="1"/>
              <p:nvPr/>
            </p:nvSpPr>
            <p:spPr>
              <a:xfrm>
                <a:off x="3200400" y="2681740"/>
                <a:ext cx="14084167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500" spc="30" dirty="0">
                    <a:solidFill>
                      <a:srgbClr val="2B2C30"/>
                    </a:solidFill>
                    <a:latin typeface="Garamond" panose="02020404030301010803" pitchFamily="18" charset="0"/>
                    <a:sym typeface="Playfair Display"/>
                  </a:rPr>
                  <a:t>At 25 degrees, we got variance of 880 </a:t>
                </a:r>
                <a14:m>
                  <m:oMath xmlns:m="http://schemas.openxmlformats.org/officeDocument/2006/math">
                    <m:r>
                      <a:rPr lang="en-IN" sz="3500" b="0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𝑛𝐴</m:t>
                    </m:r>
                  </m:oMath>
                </a14:m>
                <a:r>
                  <a:rPr lang="en-US" sz="3500" spc="30" dirty="0">
                    <a:solidFill>
                      <a:srgbClr val="2B2C30"/>
                    </a:solidFill>
                    <a:latin typeface="Garamond" panose="02020404030301010803" pitchFamily="18" charset="0"/>
                    <a:sym typeface="Playfair Display"/>
                  </a:rPr>
                  <a:t> and mean of 99.9 </a:t>
                </a:r>
                <a14:m>
                  <m:oMath xmlns:m="http://schemas.openxmlformats.org/officeDocument/2006/math">
                    <m:r>
                      <a:rPr lang="en-IN" sz="3500" b="0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𝜇</m:t>
                    </m:r>
                    <m:r>
                      <a:rPr lang="en-IN" sz="3500" b="0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𝐴</m:t>
                    </m:r>
                  </m:oMath>
                </a14:m>
                <a:endParaRPr lang="en-IN" sz="35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8C2139-8437-ED78-0A62-72B9F05F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681740"/>
                <a:ext cx="14084167" cy="630942"/>
              </a:xfrm>
              <a:prstGeom prst="rect">
                <a:avLst/>
              </a:prstGeom>
              <a:blipFill>
                <a:blip r:embed="rId2"/>
                <a:stretch>
                  <a:fillRect l="-1255" t="-14563" b="-359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A15D4EB-2236-508F-2102-CC269C65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738171"/>
            <a:ext cx="10564699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2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E5406-6826-71BC-7231-BD6F97AD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9C7BC8F-7B10-C295-9560-72C9992D4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D87B099-035D-FDE7-67BB-7D90A82BB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D8F2575-25E2-1245-44ED-4EE29A72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A4101CA-440C-D146-42B4-466DA2315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19F126D6-1884-322C-A9B2-50E430193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150E3E12-CFB2-D9A2-7E89-369FC9FDE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23D1C69E-BBD7-2A43-597C-56497B0EE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9A8B2-0968-2612-55EF-4A98BC6E0683}"/>
              </a:ext>
            </a:extLst>
          </p:cNvPr>
          <p:cNvSpPr txBox="1"/>
          <p:nvPr/>
        </p:nvSpPr>
        <p:spPr>
          <a:xfrm>
            <a:off x="6096000" y="1296116"/>
            <a:ext cx="9151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" dirty="0">
                <a:solidFill>
                  <a:srgbClr val="2B2C30"/>
                </a:solidFill>
                <a:latin typeface="Garamond" panose="02020404030301010803" pitchFamily="18" charset="0"/>
                <a:sym typeface="Playfair Display"/>
              </a:rPr>
              <a:t>Startup Circuit</a:t>
            </a:r>
            <a:endParaRPr lang="en-IN" sz="4000" b="1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6591E-C726-AA82-3B9E-12B0DAD5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48" y="2542306"/>
            <a:ext cx="12755755" cy="6935168"/>
          </a:xfrm>
          <a:prstGeom prst="rect">
            <a:avLst/>
          </a:prstGeom>
        </p:spPr>
      </p:pic>
      <p:pic>
        <p:nvPicPr>
          <p:cNvPr id="4098" name="Picture 2" descr="Solved a) The following circuit is the Beta-Multiplier | Chegg.com">
            <a:extLst>
              <a:ext uri="{FF2B5EF4-FFF2-40B4-BE49-F238E27FC236}">
                <a16:creationId xmlns:a16="http://schemas.microsoft.com/office/drawing/2014/main" id="{AF1D7948-DE05-4FCC-BC15-FCE75EBB8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0651" y="4152900"/>
            <a:ext cx="3781892" cy="265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281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1CC72A-9028-D874-F532-A4034664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2F3726BE-8D00-AED0-4FDE-EA624077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544827"/>
            <a:ext cx="16357599" cy="7197343"/>
          </a:xfrm>
          <a:prstGeom prst="rect">
            <a:avLst/>
          </a:prstGeom>
          <a:ln>
            <a:noFill/>
          </a:ln>
        </p:spPr>
      </p:pic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B9421-EF3C-5EFC-1214-B4FA119BB9B2}"/>
              </a:ext>
            </a:extLst>
          </p:cNvPr>
          <p:cNvSpPr txBox="1"/>
          <p:nvPr/>
        </p:nvSpPr>
        <p:spPr>
          <a:xfrm>
            <a:off x="958321" y="626364"/>
            <a:ext cx="16364460" cy="187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9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983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2324100"/>
            <a:ext cx="15756421" cy="493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6000" b="1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 Bold"/>
                <a:cs typeface="Playfair Display Bold"/>
                <a:sym typeface="Playfair Display Bold"/>
              </a:rPr>
              <a:t>Bandgap Current Reference (BGCR)  </a:t>
            </a:r>
          </a:p>
          <a:p>
            <a:pPr algn="l">
              <a:lnSpc>
                <a:spcPts val="7865"/>
              </a:lnSpc>
            </a:pPr>
            <a:endParaRPr lang="en-US" sz="3500" b="1" spc="30" dirty="0">
              <a:solidFill>
                <a:srgbClr val="2B2C30"/>
              </a:solidFill>
              <a:latin typeface="Garamond" panose="02020404030301010803" pitchFamily="18" charset="0"/>
              <a:ea typeface="Playfair Display Bold"/>
              <a:cs typeface="Playfair Display Bold"/>
              <a:sym typeface="Playfair Display Bold"/>
            </a:endParaRPr>
          </a:p>
          <a:p>
            <a:pPr algn="l">
              <a:lnSpc>
                <a:spcPts val="7865"/>
              </a:lnSpc>
            </a:pPr>
            <a:r>
              <a:rPr lang="en-US" sz="3500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The objective of this design is to develop a bandgap current reference circuit that maintains a stable output current across a wide temperature range, from -40°C to 125°C, with low power consumption and excellent load regulation.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6C9925-5F53-9EA9-9A46-2D562E21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E23D1B8-B0E0-992E-DC3F-778100E18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84C43D5-D348-1663-0491-122D7E03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9288789-08BA-09AD-431C-756732814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0D191B3-7C50-7029-4E81-7FF6E9F14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B54FD149-AC48-E692-0AD7-C4F54B2C2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2F00B2D4-E10F-5E20-23EC-BE4FB6942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6FBC4B13-1575-C7CE-AE01-C7A6AB986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41EA86-B6AD-C0F8-1517-B8CF5ADCFCA6}"/>
                  </a:ext>
                </a:extLst>
              </p:cNvPr>
              <p:cNvSpPr txBox="1"/>
              <p:nvPr/>
            </p:nvSpPr>
            <p:spPr>
              <a:xfrm>
                <a:off x="3092642" y="1209841"/>
                <a:ext cx="112014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1" spc="30" dirty="0">
                    <a:solidFill>
                      <a:srgbClr val="2B2C30"/>
                    </a:solidFill>
                    <a:latin typeface="Garamond" panose="02020404030301010803" pitchFamily="18" charset="0"/>
                    <a:sym typeface="Playfair Display"/>
                  </a:rPr>
                  <a:t>Startup Transients on a </a:t>
                </a:r>
                <a:r>
                  <a:rPr lang="en-US" sz="4000" b="1" spc="30" dirty="0" err="1">
                    <a:solidFill>
                      <a:srgbClr val="2B2C30"/>
                    </a:solidFill>
                    <a:latin typeface="Garamond" panose="02020404030301010803" pitchFamily="18" charset="0"/>
                    <a:sym typeface="Playfair Display"/>
                  </a:rPr>
                  <a:t>Vdd</a:t>
                </a:r>
                <a:r>
                  <a:rPr lang="en-US" sz="4000" b="1" spc="30" dirty="0">
                    <a:solidFill>
                      <a:srgbClr val="2B2C30"/>
                    </a:solidFill>
                    <a:latin typeface="Garamond" panose="02020404030301010803" pitchFamily="18" charset="0"/>
                    <a:sym typeface="Playfair Display"/>
                  </a:rPr>
                  <a:t> ramp of </a:t>
                </a:r>
                <a14:m>
                  <m:oMath xmlns:m="http://schemas.openxmlformats.org/officeDocument/2006/math">
                    <m:r>
                      <a:rPr lang="en-IN" sz="4000" b="1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𝟏</m:t>
                    </m:r>
                    <m:r>
                      <a:rPr lang="en-IN" sz="4000" b="1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.</m:t>
                    </m:r>
                    <m:r>
                      <a:rPr lang="en-IN" sz="4000" b="1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𝟖</m:t>
                    </m:r>
                    <m:r>
                      <a:rPr lang="en-IN" sz="4000" b="1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𝑽</m:t>
                    </m:r>
                    <m:r>
                      <a:rPr lang="en-IN" sz="4000" b="1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/</m:t>
                    </m:r>
                    <m:r>
                      <a:rPr lang="en-IN" sz="4000" b="1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𝟓𝟎</m:t>
                    </m:r>
                    <m:r>
                      <a:rPr lang="en-IN" sz="4000" b="1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𝝁</m:t>
                    </m:r>
                    <m:r>
                      <a:rPr lang="en-IN" sz="4000" b="1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𝒔</m:t>
                    </m:r>
                  </m:oMath>
                </a14:m>
                <a:r>
                  <a:rPr lang="en-US" sz="4000" b="1" spc="30" dirty="0">
                    <a:solidFill>
                      <a:srgbClr val="2B2C30"/>
                    </a:solidFill>
                    <a:latin typeface="Garamond" panose="02020404030301010803" pitchFamily="18" charset="0"/>
                    <a:sym typeface="Playfair Display"/>
                  </a:rPr>
                  <a:t> </a:t>
                </a:r>
                <a:endParaRPr lang="en-IN" sz="4000" b="1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41EA86-B6AD-C0F8-1517-B8CF5ADC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642" y="1209841"/>
                <a:ext cx="11201400" cy="707886"/>
              </a:xfrm>
              <a:prstGeom prst="rect">
                <a:avLst/>
              </a:prstGeom>
              <a:blipFill>
                <a:blip r:embed="rId2"/>
                <a:stretch>
                  <a:fillRect l="-1904" t="-15385" b="-35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614BC32-7968-077D-BBAD-9DC74761E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54311"/>
            <a:ext cx="17461762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00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EFF436-3586-39AC-BD3F-8C1340D8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B36DE64-C0CE-0D08-0875-1ECF7A5D3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BEF1901F-65F0-8FBB-C11A-094B13F0B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1B0A565-9BF6-6A89-38B5-4638A20F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5EE24E3-BE37-5599-8C12-573C1A0F1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BFCDEAD9-215D-777F-93E3-BB7A001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EA3B4A3C-AEDF-9D35-ACFA-A7FD72BE8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E119FFD6-1212-8F61-9B87-CE63189C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0F13CD-0B29-8AA4-11D6-BBD5BB21E1BC}"/>
                  </a:ext>
                </a:extLst>
              </p:cNvPr>
              <p:cNvSpPr txBox="1"/>
              <p:nvPr/>
            </p:nvSpPr>
            <p:spPr>
              <a:xfrm>
                <a:off x="3886200" y="1189758"/>
                <a:ext cx="112014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b="1" spc="30" dirty="0">
                    <a:solidFill>
                      <a:srgbClr val="2B2C30"/>
                    </a:solidFill>
                    <a:latin typeface="Garamond" panose="02020404030301010803" pitchFamily="18" charset="0"/>
                    <a:sym typeface="Playfair Display"/>
                  </a:rPr>
                  <a:t>PSRR (17.5 </a:t>
                </a:r>
                <a14:m>
                  <m:oMath xmlns:m="http://schemas.openxmlformats.org/officeDocument/2006/math">
                    <m:r>
                      <a:rPr lang="en-IN" sz="4000" b="1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𝒅𝑩</m:t>
                    </m:r>
                  </m:oMath>
                </a14:m>
                <a:r>
                  <a:rPr lang="en-US" sz="4000" b="1" spc="30" dirty="0">
                    <a:solidFill>
                      <a:srgbClr val="2B2C30"/>
                    </a:solidFill>
                    <a:latin typeface="Garamond" panose="02020404030301010803" pitchFamily="18" charset="0"/>
                    <a:sym typeface="Playfair Display"/>
                  </a:rPr>
                  <a:t> to reject 50 </a:t>
                </a:r>
                <a14:m>
                  <m:oMath xmlns:m="http://schemas.openxmlformats.org/officeDocument/2006/math">
                    <m:r>
                      <a:rPr lang="en-IN" sz="4000" b="1" i="1" spc="30" smtClean="0">
                        <a:solidFill>
                          <a:srgbClr val="2B2C30"/>
                        </a:solidFill>
                        <a:latin typeface="Cambria Math" panose="02040503050406030204" pitchFamily="18" charset="0"/>
                        <a:sym typeface="Playfair Display"/>
                      </a:rPr>
                      <m:t>𝑯𝒛</m:t>
                    </m:r>
                  </m:oMath>
                </a14:m>
                <a:r>
                  <a:rPr lang="en-US" sz="4000" b="1" spc="30" dirty="0">
                    <a:solidFill>
                      <a:srgbClr val="2B2C30"/>
                    </a:solidFill>
                    <a:latin typeface="Garamond" panose="02020404030301010803" pitchFamily="18" charset="0"/>
                    <a:sym typeface="Playfair Display"/>
                  </a:rPr>
                  <a:t> supply noise)</a:t>
                </a:r>
                <a:endParaRPr lang="en-IN" sz="4000" b="1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0F13CD-0B29-8AA4-11D6-BBD5BB21E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89758"/>
                <a:ext cx="11201400" cy="707886"/>
              </a:xfrm>
              <a:prstGeom prst="rect">
                <a:avLst/>
              </a:prstGeom>
              <a:blipFill>
                <a:blip r:embed="rId2"/>
                <a:stretch>
                  <a:fillRect l="-1960" t="-15517" b="-362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B3B5CEC-E1A8-42E3-A65C-437ABA17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13" y="2563641"/>
            <a:ext cx="17537973" cy="69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24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A01EA6-EB61-F6A3-22D8-050F8E64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9E6AFA2-8BF6-E8AF-3037-5DDC9AE53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D059725-4359-A7B5-F606-1EDE1AF7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DCBE485-A847-60AB-4EB2-59F49F3F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B05595F-448F-9689-C8A8-AE9BECE40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E12921B5-E32E-0E65-2F87-F2D00CBAA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D673C476-5790-B279-59EE-BFC16A657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774BA508-111F-CEA0-7C70-DF2D0C2D0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555E2-8707-07DA-02BC-A222B190186F}"/>
              </a:ext>
            </a:extLst>
          </p:cNvPr>
          <p:cNvSpPr txBox="1"/>
          <p:nvPr/>
        </p:nvSpPr>
        <p:spPr>
          <a:xfrm>
            <a:off x="6363816" y="4178138"/>
            <a:ext cx="11201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spc="30" dirty="0">
                <a:solidFill>
                  <a:srgbClr val="2B2C30"/>
                </a:solidFill>
                <a:latin typeface="Garamond" panose="02020404030301010803" pitchFamily="18" charset="0"/>
                <a:sym typeface="Playfair Display"/>
              </a:rPr>
              <a:t>LAYOUT</a:t>
            </a:r>
            <a:endParaRPr lang="en-IN" sz="8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1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DCA67-E936-3056-B3B5-F92CC0C98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2E7D2-0976-9AEA-6054-9E559CFC5519}"/>
              </a:ext>
            </a:extLst>
          </p:cNvPr>
          <p:cNvSpPr txBox="1"/>
          <p:nvPr/>
        </p:nvSpPr>
        <p:spPr>
          <a:xfrm>
            <a:off x="1670715" y="4441074"/>
            <a:ext cx="6054501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 spc="30">
                <a:solidFill>
                  <a:schemeClr val="tx1"/>
                </a:solidFill>
                <a:latin typeface="+mj-lt"/>
                <a:ea typeface="+mj-ea"/>
                <a:cs typeface="+mj-cs"/>
                <a:sym typeface="Playfair Display"/>
              </a:rPr>
              <a:t>The VPNP 1:8 Layout</a:t>
            </a:r>
            <a:endParaRPr lang="en-US" sz="81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477488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id of squares with colored lines&#10;&#10;AI-generated content may be incorrect.">
            <a:extLst>
              <a:ext uri="{FF2B5EF4-FFF2-40B4-BE49-F238E27FC236}">
                <a16:creationId xmlns:a16="http://schemas.microsoft.com/office/drawing/2014/main" id="{4F7E2EF5-FCB7-C1DE-A01A-8EE84A72E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738" y="1622135"/>
            <a:ext cx="8304001" cy="69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0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D7BEB-996A-44B3-C851-26EB88A3A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49041B86-E022-0E7C-7102-4E262D846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D11B1-42C5-2EAC-D390-CC6F239D5725}"/>
              </a:ext>
            </a:extLst>
          </p:cNvPr>
          <p:cNvSpPr txBox="1"/>
          <p:nvPr/>
        </p:nvSpPr>
        <p:spPr>
          <a:xfrm>
            <a:off x="1670715" y="4695061"/>
            <a:ext cx="6054501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900" b="1" spc="30" dirty="0">
                <a:latin typeface="+mj-lt"/>
                <a:ea typeface="+mj-ea"/>
                <a:cs typeface="+mj-cs"/>
                <a:sym typeface="Playfair Display"/>
              </a:rPr>
              <a:t>Beta Multiplier</a:t>
            </a:r>
            <a:endParaRPr lang="en-US" sz="69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1B5F928A-1A42-6288-7D95-767B02FA8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731475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36E99BDC-2C36-2E57-E909-B78C7AEA5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F594CFFB-1FFC-2BA7-6CC3-1D572D83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3A1BC920-6364-8F65-3A08-BCF3340DE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5B37A04A-20BC-60C2-2928-AC5B4A828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B7286B7E-7178-E521-1E1F-CBF8C283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grid with yellow lines&#10;&#10;AI-generated content may be incorrect.">
            <a:extLst>
              <a:ext uri="{FF2B5EF4-FFF2-40B4-BE49-F238E27FC236}">
                <a16:creationId xmlns:a16="http://schemas.microsoft.com/office/drawing/2014/main" id="{6D2FE48E-486A-104C-B292-0AC5B805F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502" y="1736952"/>
            <a:ext cx="8391525" cy="317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B34A0-1432-9DAD-BDB4-A0DB4815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884" y="6057900"/>
            <a:ext cx="4752351" cy="27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62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8C05FE-0BFA-8F13-DD10-7839FD052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0D4F8-E704-5A56-9126-DCDF43935223}"/>
              </a:ext>
            </a:extLst>
          </p:cNvPr>
          <p:cNvSpPr txBox="1"/>
          <p:nvPr/>
        </p:nvSpPr>
        <p:spPr>
          <a:xfrm>
            <a:off x="1670715" y="4695061"/>
            <a:ext cx="6054501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900" b="1" spc="30">
                <a:latin typeface="+mj-lt"/>
                <a:ea typeface="+mj-ea"/>
                <a:cs typeface="+mj-cs"/>
                <a:sym typeface="Playfair Display"/>
              </a:rPr>
              <a:t>PMOS current mirror (Output Mirror)</a:t>
            </a:r>
            <a:endParaRPr lang="en-US" sz="6900" b="1">
              <a:latin typeface="+mj-lt"/>
              <a:ea typeface="+mj-ea"/>
              <a:cs typeface="+mj-cs"/>
            </a:endParaRP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731475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grid with green and yellow lines&#10;&#10;AI-generated content may be incorrect.">
            <a:extLst>
              <a:ext uri="{FF2B5EF4-FFF2-40B4-BE49-F238E27FC236}">
                <a16:creationId xmlns:a16="http://schemas.microsoft.com/office/drawing/2014/main" id="{D8B47B73-712B-9451-E3BC-7D04A4F06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6" r="9361" b="1"/>
          <a:stretch/>
        </p:blipFill>
        <p:spPr>
          <a:xfrm>
            <a:off x="8883738" y="1000092"/>
            <a:ext cx="8304001" cy="81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1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6AA835-1552-ED4C-0887-6D079B79E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270DEE24-B193-EBC7-4424-4135F5869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B052F-42A4-62DE-6921-35881A33AAAC}"/>
              </a:ext>
            </a:extLst>
          </p:cNvPr>
          <p:cNvSpPr txBox="1"/>
          <p:nvPr/>
        </p:nvSpPr>
        <p:spPr>
          <a:xfrm>
            <a:off x="1670715" y="4695061"/>
            <a:ext cx="6054501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900" b="1" spc="30" dirty="0">
                <a:latin typeface="+mj-lt"/>
                <a:ea typeface="+mj-ea"/>
                <a:cs typeface="+mj-cs"/>
                <a:sym typeface="Playfair Display"/>
              </a:rPr>
              <a:t>Startup</a:t>
            </a:r>
            <a:endParaRPr lang="en-US" sz="69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151619AD-2616-F98F-1382-59B4D3F8B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731475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9C9B3945-A19B-B682-6500-4C12CA3B4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332AB194-ABE6-B9FD-0DFC-C931E89BB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FE9F8044-A782-2F70-4784-9E67DB3CB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7F7CB572-39B7-42B4-4857-CC875B272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3FA0DC52-68E9-693B-7EE9-98AD2E3C3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yellow lines on a black background&#10;&#10;AI-generated content may be incorrect.">
            <a:extLst>
              <a:ext uri="{FF2B5EF4-FFF2-40B4-BE49-F238E27FC236}">
                <a16:creationId xmlns:a16="http://schemas.microsoft.com/office/drawing/2014/main" id="{D7A414E5-8335-D686-E8C7-DAAE00E3D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1469432"/>
            <a:ext cx="132397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F66EE-7077-2748-2AD9-CD2F06FF8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2" name="Rectangle 106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FBD07-23EB-1ED1-F90C-4DA37DBE2372}"/>
              </a:ext>
            </a:extLst>
          </p:cNvPr>
          <p:cNvSpPr txBox="1"/>
          <p:nvPr/>
        </p:nvSpPr>
        <p:spPr>
          <a:xfrm>
            <a:off x="958321" y="626364"/>
            <a:ext cx="16364460" cy="187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spc="3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layfair Display"/>
              </a:rPr>
              <a:t>Combined Layout and its PEX (</a:t>
            </a:r>
            <a:r>
              <a:rPr lang="en-US" sz="3200" b="1" kern="1200" spc="3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Playfair Display"/>
              </a:rPr>
              <a:t>StarRC</a:t>
            </a:r>
            <a:r>
              <a:rPr lang="en-US" sz="3200" b="1" spc="30" dirty="0">
                <a:latin typeface="+mj-lt"/>
                <a:ea typeface="+mj-ea"/>
                <a:cs typeface="+mj-cs"/>
                <a:sym typeface="Playfair Display"/>
              </a:rPr>
              <a:t> view)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6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1553" y="2600181"/>
            <a:ext cx="6858000" cy="27432"/>
          </a:xfrm>
          <a:custGeom>
            <a:avLst/>
            <a:gdLst>
              <a:gd name="connsiteX0" fmla="*/ 0 w 6858000"/>
              <a:gd name="connsiteY0" fmla="*/ 0 h 27432"/>
              <a:gd name="connsiteX1" fmla="*/ 685800 w 6858000"/>
              <a:gd name="connsiteY1" fmla="*/ 0 h 27432"/>
              <a:gd name="connsiteX2" fmla="*/ 1440180 w 6858000"/>
              <a:gd name="connsiteY2" fmla="*/ 0 h 27432"/>
              <a:gd name="connsiteX3" fmla="*/ 2057400 w 6858000"/>
              <a:gd name="connsiteY3" fmla="*/ 0 h 27432"/>
              <a:gd name="connsiteX4" fmla="*/ 2606040 w 6858000"/>
              <a:gd name="connsiteY4" fmla="*/ 0 h 27432"/>
              <a:gd name="connsiteX5" fmla="*/ 3154680 w 6858000"/>
              <a:gd name="connsiteY5" fmla="*/ 0 h 27432"/>
              <a:gd name="connsiteX6" fmla="*/ 3634740 w 6858000"/>
              <a:gd name="connsiteY6" fmla="*/ 0 h 27432"/>
              <a:gd name="connsiteX7" fmla="*/ 4457700 w 6858000"/>
              <a:gd name="connsiteY7" fmla="*/ 0 h 27432"/>
              <a:gd name="connsiteX8" fmla="*/ 5280660 w 6858000"/>
              <a:gd name="connsiteY8" fmla="*/ 0 h 27432"/>
              <a:gd name="connsiteX9" fmla="*/ 6103620 w 6858000"/>
              <a:gd name="connsiteY9" fmla="*/ 0 h 27432"/>
              <a:gd name="connsiteX10" fmla="*/ 6858000 w 6858000"/>
              <a:gd name="connsiteY10" fmla="*/ 0 h 27432"/>
              <a:gd name="connsiteX11" fmla="*/ 6858000 w 6858000"/>
              <a:gd name="connsiteY11" fmla="*/ 27432 h 27432"/>
              <a:gd name="connsiteX12" fmla="*/ 6172200 w 6858000"/>
              <a:gd name="connsiteY12" fmla="*/ 27432 h 27432"/>
              <a:gd name="connsiteX13" fmla="*/ 5417820 w 6858000"/>
              <a:gd name="connsiteY13" fmla="*/ 27432 h 27432"/>
              <a:gd name="connsiteX14" fmla="*/ 4937760 w 6858000"/>
              <a:gd name="connsiteY14" fmla="*/ 27432 h 27432"/>
              <a:gd name="connsiteX15" fmla="*/ 4457700 w 6858000"/>
              <a:gd name="connsiteY15" fmla="*/ 27432 h 27432"/>
              <a:gd name="connsiteX16" fmla="*/ 3977640 w 6858000"/>
              <a:gd name="connsiteY16" fmla="*/ 27432 h 27432"/>
              <a:gd name="connsiteX17" fmla="*/ 3429000 w 6858000"/>
              <a:gd name="connsiteY17" fmla="*/ 27432 h 27432"/>
              <a:gd name="connsiteX18" fmla="*/ 2880360 w 6858000"/>
              <a:gd name="connsiteY18" fmla="*/ 27432 h 27432"/>
              <a:gd name="connsiteX19" fmla="*/ 2331720 w 6858000"/>
              <a:gd name="connsiteY19" fmla="*/ 27432 h 27432"/>
              <a:gd name="connsiteX20" fmla="*/ 1783080 w 6858000"/>
              <a:gd name="connsiteY20" fmla="*/ 27432 h 27432"/>
              <a:gd name="connsiteX21" fmla="*/ 1234440 w 6858000"/>
              <a:gd name="connsiteY21" fmla="*/ 27432 h 27432"/>
              <a:gd name="connsiteX22" fmla="*/ 0 w 6858000"/>
              <a:gd name="connsiteY22" fmla="*/ 27432 h 27432"/>
              <a:gd name="connsiteX23" fmla="*/ 0 w 6858000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0" h="27432" fill="none" extrusionOk="0">
                <a:moveTo>
                  <a:pt x="0" y="0"/>
                </a:moveTo>
                <a:cubicBezTo>
                  <a:pt x="215590" y="-30068"/>
                  <a:pt x="451130" y="3342"/>
                  <a:pt x="685800" y="0"/>
                </a:cubicBezTo>
                <a:cubicBezTo>
                  <a:pt x="920470" y="-3342"/>
                  <a:pt x="1074689" y="-1124"/>
                  <a:pt x="1440180" y="0"/>
                </a:cubicBezTo>
                <a:cubicBezTo>
                  <a:pt x="1805671" y="1124"/>
                  <a:pt x="1804503" y="24385"/>
                  <a:pt x="2057400" y="0"/>
                </a:cubicBezTo>
                <a:cubicBezTo>
                  <a:pt x="2310297" y="-24385"/>
                  <a:pt x="2441267" y="14201"/>
                  <a:pt x="2606040" y="0"/>
                </a:cubicBezTo>
                <a:cubicBezTo>
                  <a:pt x="2770813" y="-14201"/>
                  <a:pt x="3030077" y="-8591"/>
                  <a:pt x="3154680" y="0"/>
                </a:cubicBezTo>
                <a:cubicBezTo>
                  <a:pt x="3279283" y="8591"/>
                  <a:pt x="3408730" y="2964"/>
                  <a:pt x="3634740" y="0"/>
                </a:cubicBezTo>
                <a:cubicBezTo>
                  <a:pt x="3860750" y="-2964"/>
                  <a:pt x="4113360" y="31645"/>
                  <a:pt x="4457700" y="0"/>
                </a:cubicBezTo>
                <a:cubicBezTo>
                  <a:pt x="4802040" y="-31645"/>
                  <a:pt x="4891056" y="-34232"/>
                  <a:pt x="5280660" y="0"/>
                </a:cubicBezTo>
                <a:cubicBezTo>
                  <a:pt x="5670264" y="34232"/>
                  <a:pt x="5850574" y="-30118"/>
                  <a:pt x="6103620" y="0"/>
                </a:cubicBezTo>
                <a:cubicBezTo>
                  <a:pt x="6356666" y="30118"/>
                  <a:pt x="6500548" y="26566"/>
                  <a:pt x="6858000" y="0"/>
                </a:cubicBezTo>
                <a:cubicBezTo>
                  <a:pt x="6858934" y="12270"/>
                  <a:pt x="6856937" y="20068"/>
                  <a:pt x="6858000" y="27432"/>
                </a:cubicBezTo>
                <a:cubicBezTo>
                  <a:pt x="6631559" y="18669"/>
                  <a:pt x="6328621" y="9880"/>
                  <a:pt x="6172200" y="27432"/>
                </a:cubicBezTo>
                <a:cubicBezTo>
                  <a:pt x="6015779" y="44984"/>
                  <a:pt x="5587593" y="50957"/>
                  <a:pt x="5417820" y="27432"/>
                </a:cubicBezTo>
                <a:cubicBezTo>
                  <a:pt x="5248047" y="3907"/>
                  <a:pt x="5064249" y="35470"/>
                  <a:pt x="4937760" y="27432"/>
                </a:cubicBezTo>
                <a:cubicBezTo>
                  <a:pt x="4811271" y="19394"/>
                  <a:pt x="4608241" y="38748"/>
                  <a:pt x="4457700" y="27432"/>
                </a:cubicBezTo>
                <a:cubicBezTo>
                  <a:pt x="4307159" y="16116"/>
                  <a:pt x="4159191" y="16480"/>
                  <a:pt x="3977640" y="27432"/>
                </a:cubicBezTo>
                <a:cubicBezTo>
                  <a:pt x="3796089" y="38384"/>
                  <a:pt x="3667146" y="13299"/>
                  <a:pt x="3429000" y="27432"/>
                </a:cubicBezTo>
                <a:cubicBezTo>
                  <a:pt x="3190854" y="41565"/>
                  <a:pt x="3107099" y="22812"/>
                  <a:pt x="2880360" y="27432"/>
                </a:cubicBezTo>
                <a:cubicBezTo>
                  <a:pt x="2653621" y="32052"/>
                  <a:pt x="2590509" y="47999"/>
                  <a:pt x="2331720" y="27432"/>
                </a:cubicBezTo>
                <a:cubicBezTo>
                  <a:pt x="2072931" y="6865"/>
                  <a:pt x="1918868" y="13213"/>
                  <a:pt x="1783080" y="27432"/>
                </a:cubicBezTo>
                <a:cubicBezTo>
                  <a:pt x="1647292" y="41651"/>
                  <a:pt x="1435571" y="28957"/>
                  <a:pt x="1234440" y="27432"/>
                </a:cubicBezTo>
                <a:cubicBezTo>
                  <a:pt x="1033309" y="25907"/>
                  <a:pt x="360779" y="-20159"/>
                  <a:pt x="0" y="27432"/>
                </a:cubicBezTo>
                <a:cubicBezTo>
                  <a:pt x="-1194" y="21937"/>
                  <a:pt x="1202" y="7917"/>
                  <a:pt x="0" y="0"/>
                </a:cubicBezTo>
                <a:close/>
              </a:path>
              <a:path w="6858000" h="27432" stroke="0" extrusionOk="0">
                <a:moveTo>
                  <a:pt x="0" y="0"/>
                </a:moveTo>
                <a:cubicBezTo>
                  <a:pt x="199753" y="11129"/>
                  <a:pt x="427543" y="-24377"/>
                  <a:pt x="548640" y="0"/>
                </a:cubicBezTo>
                <a:cubicBezTo>
                  <a:pt x="669737" y="24377"/>
                  <a:pt x="858975" y="-6980"/>
                  <a:pt x="1028700" y="0"/>
                </a:cubicBezTo>
                <a:cubicBezTo>
                  <a:pt x="1198425" y="6980"/>
                  <a:pt x="1339223" y="9579"/>
                  <a:pt x="1577340" y="0"/>
                </a:cubicBezTo>
                <a:cubicBezTo>
                  <a:pt x="1815457" y="-9579"/>
                  <a:pt x="1981259" y="26161"/>
                  <a:pt x="2263140" y="0"/>
                </a:cubicBezTo>
                <a:cubicBezTo>
                  <a:pt x="2545021" y="-26161"/>
                  <a:pt x="2797354" y="3173"/>
                  <a:pt x="3017520" y="0"/>
                </a:cubicBezTo>
                <a:cubicBezTo>
                  <a:pt x="3237686" y="-3173"/>
                  <a:pt x="3502108" y="34170"/>
                  <a:pt x="3840480" y="0"/>
                </a:cubicBezTo>
                <a:cubicBezTo>
                  <a:pt x="4178852" y="-34170"/>
                  <a:pt x="4330073" y="24591"/>
                  <a:pt x="4663440" y="0"/>
                </a:cubicBezTo>
                <a:cubicBezTo>
                  <a:pt x="4996807" y="-24591"/>
                  <a:pt x="5064374" y="-9832"/>
                  <a:pt x="5280660" y="0"/>
                </a:cubicBezTo>
                <a:cubicBezTo>
                  <a:pt x="5496946" y="9832"/>
                  <a:pt x="5660598" y="-22499"/>
                  <a:pt x="6035040" y="0"/>
                </a:cubicBezTo>
                <a:cubicBezTo>
                  <a:pt x="6409482" y="22499"/>
                  <a:pt x="6465852" y="8665"/>
                  <a:pt x="6858000" y="0"/>
                </a:cubicBezTo>
                <a:cubicBezTo>
                  <a:pt x="6858316" y="13405"/>
                  <a:pt x="6858486" y="14360"/>
                  <a:pt x="6858000" y="27432"/>
                </a:cubicBezTo>
                <a:cubicBezTo>
                  <a:pt x="6561421" y="57414"/>
                  <a:pt x="6483029" y="41776"/>
                  <a:pt x="6172200" y="27432"/>
                </a:cubicBezTo>
                <a:cubicBezTo>
                  <a:pt x="5861371" y="13088"/>
                  <a:pt x="5665550" y="52650"/>
                  <a:pt x="5417820" y="27432"/>
                </a:cubicBezTo>
                <a:cubicBezTo>
                  <a:pt x="5170090" y="2214"/>
                  <a:pt x="4952853" y="56369"/>
                  <a:pt x="4800600" y="27432"/>
                </a:cubicBezTo>
                <a:cubicBezTo>
                  <a:pt x="4648347" y="-1505"/>
                  <a:pt x="4376162" y="9762"/>
                  <a:pt x="4183380" y="27432"/>
                </a:cubicBezTo>
                <a:cubicBezTo>
                  <a:pt x="3990598" y="45102"/>
                  <a:pt x="3680061" y="65071"/>
                  <a:pt x="3360420" y="27432"/>
                </a:cubicBezTo>
                <a:cubicBezTo>
                  <a:pt x="3040779" y="-10207"/>
                  <a:pt x="3085116" y="25176"/>
                  <a:pt x="2811780" y="27432"/>
                </a:cubicBezTo>
                <a:cubicBezTo>
                  <a:pt x="2538444" y="29688"/>
                  <a:pt x="2242657" y="48552"/>
                  <a:pt x="2057400" y="27432"/>
                </a:cubicBezTo>
                <a:cubicBezTo>
                  <a:pt x="1872143" y="6312"/>
                  <a:pt x="1686102" y="29937"/>
                  <a:pt x="1577340" y="27432"/>
                </a:cubicBezTo>
                <a:cubicBezTo>
                  <a:pt x="1468578" y="24927"/>
                  <a:pt x="1195030" y="38035"/>
                  <a:pt x="891540" y="27432"/>
                </a:cubicBezTo>
                <a:cubicBezTo>
                  <a:pt x="588050" y="16829"/>
                  <a:pt x="299230" y="-3970"/>
                  <a:pt x="0" y="27432"/>
                </a:cubicBezTo>
                <a:cubicBezTo>
                  <a:pt x="-116" y="21844"/>
                  <a:pt x="591" y="65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and black screen&#10;&#10;AI-generated content may be incorrect.">
            <a:extLst>
              <a:ext uri="{FF2B5EF4-FFF2-40B4-BE49-F238E27FC236}">
                <a16:creationId xmlns:a16="http://schemas.microsoft.com/office/drawing/2014/main" id="{C5B6A5BE-3E3A-A64C-36D0-824C3CD5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7" y="4000500"/>
            <a:ext cx="17323308" cy="39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9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E02C2-9454-B4B8-4863-F5456A5FB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23CDB6F-6391-F597-123C-054D351410A2}"/>
              </a:ext>
            </a:extLst>
          </p:cNvPr>
          <p:cNvSpPr txBox="1"/>
          <p:nvPr/>
        </p:nvSpPr>
        <p:spPr>
          <a:xfrm>
            <a:off x="-152400" y="1154747"/>
            <a:ext cx="18440400" cy="7977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5000" b="1" dirty="0">
                <a:latin typeface="Garamond" panose="02020404030301010803" pitchFamily="18" charset="0"/>
              </a:rPr>
              <a:t>Smartwatches: The Ideal Use Case for BGCR</a:t>
            </a:r>
          </a:p>
          <a:p>
            <a:pPr algn="ctr">
              <a:lnSpc>
                <a:spcPts val="7865"/>
              </a:lnSpc>
            </a:pPr>
            <a:endParaRPr lang="en-US" sz="3500" b="1" dirty="0">
              <a:latin typeface="Garamond" panose="02020404030301010803" pitchFamily="18" charset="0"/>
            </a:endParaRPr>
          </a:p>
          <a:p>
            <a:pPr marL="457200" indent="-457200" algn="ctr">
              <a:lnSpc>
                <a:spcPts val="7865"/>
              </a:lnSpc>
              <a:buFont typeface="Arial" panose="020B0604020202020204" pitchFamily="34" charset="0"/>
              <a:buChar char="•"/>
            </a:pPr>
            <a:r>
              <a:rPr lang="en-US" sz="3500" b="1" dirty="0">
                <a:latin typeface="Garamond" panose="02020404030301010803" pitchFamily="18" charset="0"/>
              </a:rPr>
              <a:t>Reliable Biasing </a:t>
            </a:r>
            <a:r>
              <a:rPr lang="en-US" sz="3500" dirty="0">
                <a:latin typeface="Garamond" panose="02020404030301010803" pitchFamily="18" charset="0"/>
              </a:rPr>
              <a:t>: Delivers stable current for sensors, RF transceivers, analog front ends, ADCs, and filters, enabling accurate sensing and seamless BLE communication. </a:t>
            </a:r>
          </a:p>
          <a:p>
            <a:pPr marL="457200" indent="-457200" algn="ctr">
              <a:lnSpc>
                <a:spcPts val="7865"/>
              </a:lnSpc>
              <a:buFont typeface="Arial" panose="020B0604020202020204" pitchFamily="34" charset="0"/>
              <a:buChar char="•"/>
            </a:pPr>
            <a:r>
              <a:rPr lang="en-US" sz="3500" b="1" dirty="0">
                <a:latin typeface="Garamond" panose="02020404030301010803" pitchFamily="18" charset="0"/>
              </a:rPr>
              <a:t>Wide Temperature Resilience </a:t>
            </a:r>
            <a:r>
              <a:rPr lang="en-US" sz="3500" dirty="0">
                <a:latin typeface="Garamond" panose="02020404030301010803" pitchFamily="18" charset="0"/>
              </a:rPr>
              <a:t>: Operates flawlessly across -40°C to 125°C, ensuring reliable performance in diverse environments, from extreme outdoor conditions to everyday use. </a:t>
            </a:r>
          </a:p>
          <a:p>
            <a:pPr marL="457200" indent="-457200" algn="ctr">
              <a:lnSpc>
                <a:spcPts val="7865"/>
              </a:lnSpc>
              <a:buFont typeface="Arial" panose="020B0604020202020204" pitchFamily="34" charset="0"/>
              <a:buChar char="•"/>
            </a:pPr>
            <a:r>
              <a:rPr lang="en-US" sz="3500" b="1" dirty="0">
                <a:latin typeface="Garamond" panose="02020404030301010803" pitchFamily="18" charset="0"/>
              </a:rPr>
              <a:t>Excellent Load Regulation </a:t>
            </a:r>
            <a:r>
              <a:rPr lang="en-US" sz="3500" dirty="0">
                <a:latin typeface="Garamond" panose="02020404030301010803" pitchFamily="18" charset="0"/>
              </a:rPr>
              <a:t>: Maintains ±0.2% output stability to support varying loads, such as displays, sensors, and communication modules.</a:t>
            </a:r>
            <a:endParaRPr lang="en-US" sz="3500" spc="30" dirty="0">
              <a:solidFill>
                <a:srgbClr val="2B2C30"/>
              </a:solidFill>
              <a:latin typeface="Garamond" panose="02020404030301010803" pitchFamily="18" charset="0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152702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9B515D-1CEE-9875-8818-A6A8E49C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BC833E4-E005-FFFF-9879-730423303E2B}"/>
              </a:ext>
            </a:extLst>
          </p:cNvPr>
          <p:cNvSpPr txBox="1"/>
          <p:nvPr/>
        </p:nvSpPr>
        <p:spPr>
          <a:xfrm>
            <a:off x="990600" y="952500"/>
            <a:ext cx="15518993" cy="7977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7865"/>
              </a:lnSpc>
              <a:buFont typeface="Arial" panose="020B0604020202020204" pitchFamily="34" charset="0"/>
              <a:buChar char="•"/>
            </a:pPr>
            <a:r>
              <a:rPr lang="en-US" sz="3500" b="1" dirty="0">
                <a:latin typeface="Garamond" panose="02020404030301010803" pitchFamily="18" charset="0"/>
              </a:rPr>
              <a:t>Low Power Consumption </a:t>
            </a:r>
            <a:r>
              <a:rPr lang="en-US" sz="3500" dirty="0">
                <a:latin typeface="Garamond" panose="02020404030301010803" pitchFamily="18" charset="0"/>
              </a:rPr>
              <a:t>: Consumes only 20 µW, optimizing battery life for extended use in power-constrained devices like smartwatches. </a:t>
            </a:r>
          </a:p>
          <a:p>
            <a:pPr algn="l">
              <a:lnSpc>
                <a:spcPts val="7865"/>
              </a:lnSpc>
            </a:pPr>
            <a:endParaRPr lang="en-US" sz="3500" dirty="0">
              <a:latin typeface="Garamond" panose="02020404030301010803" pitchFamily="18" charset="0"/>
            </a:endParaRPr>
          </a:p>
          <a:p>
            <a:pPr marL="457200" indent="-457200" algn="l">
              <a:lnSpc>
                <a:spcPts val="7865"/>
              </a:lnSpc>
              <a:buFont typeface="Arial" panose="020B0604020202020204" pitchFamily="34" charset="0"/>
              <a:buChar char="•"/>
            </a:pPr>
            <a:r>
              <a:rPr lang="en-US" sz="3500" b="1" dirty="0">
                <a:latin typeface="Garamond" panose="02020404030301010803" pitchFamily="18" charset="0"/>
              </a:rPr>
              <a:t>RF Stability </a:t>
            </a:r>
            <a:r>
              <a:rPr lang="en-US" sz="3500" dirty="0">
                <a:latin typeface="Garamond" panose="02020404030301010803" pitchFamily="18" charset="0"/>
              </a:rPr>
              <a:t>: Ensures frequency Stability of RF oscillators, enabling consistent and reliable BLE connectivity. </a:t>
            </a:r>
          </a:p>
          <a:p>
            <a:pPr algn="l">
              <a:lnSpc>
                <a:spcPts val="7865"/>
              </a:lnSpc>
            </a:pPr>
            <a:endParaRPr lang="en-US" sz="3500" dirty="0">
              <a:latin typeface="Garamond" panose="02020404030301010803" pitchFamily="18" charset="0"/>
            </a:endParaRPr>
          </a:p>
          <a:p>
            <a:pPr marL="457200" indent="-457200" algn="l">
              <a:lnSpc>
                <a:spcPts val="7865"/>
              </a:lnSpc>
              <a:buFont typeface="Arial" panose="020B0604020202020204" pitchFamily="34" charset="0"/>
              <a:buChar char="•"/>
            </a:pPr>
            <a:r>
              <a:rPr lang="en-US" sz="3500" b="1" dirty="0">
                <a:latin typeface="Garamond" panose="02020404030301010803" pitchFamily="18" charset="0"/>
              </a:rPr>
              <a:t>LDO Integration </a:t>
            </a:r>
            <a:r>
              <a:rPr lang="en-US" sz="3500" dirty="0">
                <a:latin typeface="Garamond" panose="02020404030301010803" pitchFamily="18" charset="0"/>
              </a:rPr>
              <a:t>: Acts as a dependable bias source for LDO regulators, powering multiple smartwatch subsystems efficiently. </a:t>
            </a:r>
            <a:endParaRPr lang="en-US" sz="3500" spc="30" dirty="0">
              <a:solidFill>
                <a:srgbClr val="2B2C30"/>
              </a:solidFill>
              <a:latin typeface="Garamond" panose="02020404030301010803" pitchFamily="18" charset="0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7162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72638"/>
            <a:ext cx="15871040" cy="896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sz="4350" spc="21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4350" b="1" spc="21" dirty="0">
                <a:solidFill>
                  <a:srgbClr val="2B2C30"/>
                </a:solidFill>
                <a:latin typeface="Garamond" panose="02020404030301010803" pitchFamily="18" charset="0"/>
                <a:ea typeface="Playfair Display Bold"/>
                <a:cs typeface="Playfair Display Bold"/>
                <a:sym typeface="Playfair Display Bold"/>
              </a:rPr>
              <a:t>Specifications </a:t>
            </a:r>
          </a:p>
          <a:p>
            <a:pPr algn="l">
              <a:lnSpc>
                <a:spcPts val="4550"/>
              </a:lnSpc>
            </a:pPr>
            <a:endParaRPr lang="en-US" sz="4350" b="1" spc="21" dirty="0">
              <a:solidFill>
                <a:srgbClr val="2B2C30"/>
              </a:solidFill>
              <a:latin typeface="Garamond" panose="02020404030301010803" pitchFamily="18" charset="0"/>
              <a:ea typeface="Playfair Display Bold"/>
              <a:cs typeface="Playfair Display Bold"/>
              <a:sym typeface="Playfair Display Bold"/>
            </a:endParaRPr>
          </a:p>
          <a:p>
            <a:pPr algn="l">
              <a:lnSpc>
                <a:spcPts val="4550"/>
              </a:lnSpc>
            </a:pPr>
            <a:r>
              <a:rPr lang="en-US" sz="3500" b="1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 Bold"/>
                <a:cs typeface="Playfair Display Bold"/>
                <a:sym typeface="Playfair Display Bold"/>
              </a:rPr>
              <a:t>Output Current</a:t>
            </a:r>
            <a:r>
              <a:rPr lang="en-US" sz="3500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 : 100 µA +- 5% across the temperature range of -40°C to 125°C. </a:t>
            </a:r>
          </a:p>
          <a:p>
            <a:pPr algn="l">
              <a:lnSpc>
                <a:spcPts val="4550"/>
              </a:lnSpc>
            </a:pPr>
            <a:r>
              <a:rPr lang="en-US" sz="3500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Technology : 90nm CMOS process</a:t>
            </a:r>
          </a:p>
          <a:p>
            <a:pPr algn="l">
              <a:lnSpc>
                <a:spcPts val="4550"/>
              </a:lnSpc>
            </a:pPr>
            <a:r>
              <a:rPr lang="en-US" sz="3500" b="1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 Bold"/>
                <a:cs typeface="Playfair Display Bold"/>
                <a:sym typeface="Playfair Display Bold"/>
              </a:rPr>
              <a:t>Power Supply</a:t>
            </a:r>
            <a:r>
              <a:rPr lang="en-US" sz="3500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 : 1.8V to 3.3V</a:t>
            </a:r>
          </a:p>
          <a:p>
            <a:pPr algn="l">
              <a:lnSpc>
                <a:spcPts val="4550"/>
              </a:lnSpc>
            </a:pPr>
            <a:r>
              <a:rPr lang="en-US" sz="3500" b="1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 Bold"/>
                <a:cs typeface="Playfair Display Bold"/>
                <a:sym typeface="Playfair Display Bold"/>
              </a:rPr>
              <a:t>Power Consumption</a:t>
            </a:r>
            <a:r>
              <a:rPr lang="en-US" sz="3500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: Less than 50 µW for the entire current reference circuit. </a:t>
            </a:r>
            <a:r>
              <a:rPr lang="en-US" sz="3500" b="1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 Bold"/>
                <a:cs typeface="Playfair Display Bold"/>
                <a:sym typeface="Playfair Display Bold"/>
              </a:rPr>
              <a:t>Temperature Coefficient </a:t>
            </a:r>
            <a:r>
              <a:rPr lang="en-US" sz="3500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: Less than 50 ppm/°C for the output current.</a:t>
            </a:r>
          </a:p>
          <a:p>
            <a:pPr algn="l">
              <a:lnSpc>
                <a:spcPts val="4550"/>
              </a:lnSpc>
            </a:pPr>
            <a:r>
              <a:rPr lang="en-US" sz="3500" b="1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 Bold"/>
                <a:cs typeface="Playfair Display Bold"/>
                <a:sym typeface="Playfair Display Bold"/>
              </a:rPr>
              <a:t>Load Regulation</a:t>
            </a:r>
            <a:r>
              <a:rPr lang="en-US" sz="3500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 : Output current should remain stable within 2% when the load voltage varies from 0 to 1V. </a:t>
            </a:r>
          </a:p>
          <a:p>
            <a:pPr algn="l">
              <a:lnSpc>
                <a:spcPts val="4550"/>
              </a:lnSpc>
            </a:pPr>
            <a:endParaRPr lang="en-US" sz="3500" spc="17" dirty="0">
              <a:solidFill>
                <a:srgbClr val="2B2C30"/>
              </a:solidFill>
              <a:latin typeface="Garamond" panose="02020404030301010803" pitchFamily="18" charset="0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4550"/>
              </a:lnSpc>
            </a:pPr>
            <a:r>
              <a:rPr lang="en-US" sz="3500" b="1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 Bold"/>
                <a:cs typeface="Playfair Display Bold"/>
                <a:sym typeface="Playfair Display Bold"/>
              </a:rPr>
              <a:t>Design Considerations</a:t>
            </a:r>
            <a:r>
              <a:rPr lang="en-US" sz="3500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: 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Use a bandgap voltage reference to set the bias current. 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Design a current mirror to generate the output current. 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spc="17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Consider process variations, transistor matching, and temperature stability in the 90nm process.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165CD4-BB25-2D6D-31E0-BE44837A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56A4C16-AF7C-CE70-3D19-527E0046D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0E5A90E0-8B46-7246-DFF3-649C3A37B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007A1EF-377F-5B13-29BE-EB8D54F15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C1BCA85E-4380-5694-AB5E-A1158AE5C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5207A786-76FA-E493-66ED-6BBBC5DDB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CDCCCF43-257C-20A9-76A0-85299A496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98DD828E-6A19-6244-F1C3-231592DE5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4F508-1AEF-7CF9-25E6-571160C30028}"/>
              </a:ext>
            </a:extLst>
          </p:cNvPr>
          <p:cNvSpPr txBox="1"/>
          <p:nvPr/>
        </p:nvSpPr>
        <p:spPr>
          <a:xfrm>
            <a:off x="3048000" y="1189758"/>
            <a:ext cx="1203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30" dirty="0">
                <a:solidFill>
                  <a:srgbClr val="2B2C30"/>
                </a:solidFill>
                <a:latin typeface="Garamond" panose="02020404030301010803" pitchFamily="18" charset="0"/>
                <a:sym typeface="Playfair Display"/>
              </a:rPr>
              <a:t>Power Management IC (PMIC) uses the</a:t>
            </a:r>
          </a:p>
          <a:p>
            <a:r>
              <a:rPr lang="en-US" sz="4000" b="1" spc="30" dirty="0">
                <a:solidFill>
                  <a:srgbClr val="2B2C30"/>
                </a:solidFill>
                <a:latin typeface="Garamond" panose="02020404030301010803" pitchFamily="18" charset="0"/>
                <a:sym typeface="Playfair Display"/>
              </a:rPr>
              <a:t>current reference to bias the MCU and Wi-fi Module</a:t>
            </a:r>
            <a:endParaRPr lang="en-IN" sz="4000" b="1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1ECCB-E8DE-54C8-0D0C-D441E647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25" y="2648108"/>
            <a:ext cx="12851018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24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3542340"/>
            <a:ext cx="15430500" cy="273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87"/>
              </a:lnSpc>
              <a:spcBef>
                <a:spcPct val="0"/>
              </a:spcBef>
            </a:pPr>
            <a:r>
              <a:rPr lang="en-US" sz="15990" dirty="0">
                <a:solidFill>
                  <a:srgbClr val="947D69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8494320" y="7344276"/>
            <a:ext cx="1299257" cy="1984976"/>
          </a:xfrm>
          <a:custGeom>
            <a:avLst/>
            <a:gdLst/>
            <a:ahLst/>
            <a:cxnLst/>
            <a:rect l="l" t="t" r="r" b="b"/>
            <a:pathLst>
              <a:path w="1299257" h="1984976">
                <a:moveTo>
                  <a:pt x="0" y="0"/>
                </a:moveTo>
                <a:lnTo>
                  <a:pt x="1299258" y="0"/>
                </a:lnTo>
                <a:lnTo>
                  <a:pt x="1299258" y="1984976"/>
                </a:lnTo>
                <a:lnTo>
                  <a:pt x="0" y="198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1028700" y="9239250"/>
            <a:ext cx="712281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flipH="1" flipV="1">
            <a:off x="1428750" y="4808802"/>
            <a:ext cx="19050" cy="50013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1028700" y="8986393"/>
            <a:ext cx="43841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10136437" y="990600"/>
            <a:ext cx="712281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 flipH="1" flipV="1">
            <a:off x="16821150" y="499702"/>
            <a:ext cx="19050" cy="50013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12875183" y="1249851"/>
            <a:ext cx="438411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7503968" y="6184175"/>
            <a:ext cx="4249882" cy="853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 err="1">
                <a:solidFill>
                  <a:srgbClr val="947D69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FETManiacs</a:t>
            </a:r>
            <a:endParaRPr lang="en-US" sz="5199" b="1" dirty="0">
              <a:solidFill>
                <a:srgbClr val="947D69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CD8BE-93A7-9CB3-5A4A-48EF73C42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FCCC4DE-5E10-D69D-EEFE-C244AF41F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74534"/>
                  </p:ext>
                </p:extLst>
              </p:nvPr>
            </p:nvGraphicFramePr>
            <p:xfrm>
              <a:off x="2819400" y="1638300"/>
              <a:ext cx="12192000" cy="1967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95162930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36408519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3500" dirty="0"/>
                            <a:t>NMOS (n18_t)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3500" dirty="0"/>
                            <a:t>PMOS (p18_t)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9054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𝑜𝑥</m:t>
                                    </m:r>
                                  </m:sub>
                                </m:sSub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=428.7  </m:t>
                                </m:r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en-IN" sz="3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𝑜𝑥</m:t>
                                    </m:r>
                                  </m:sub>
                                </m:sSub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=192.2 </m:t>
                                </m:r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3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0620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𝑡𝑛</m:t>
                                    </m:r>
                                  </m:sub>
                                </m:sSub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=0.329 </m:t>
                                </m:r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IN" sz="3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IN" sz="3500" b="0" i="1" smtClean="0">
                                        <a:latin typeface="Cambria Math" panose="02040503050406030204" pitchFamily="18" charset="0"/>
                                      </a:rPr>
                                      <m:t>𝑡𝑝</m:t>
                                    </m:r>
                                  </m:sub>
                                </m:sSub>
                                <m:r>
                                  <a:rPr lang="en-IN" sz="3500" b="0" i="1" smtClean="0">
                                    <a:latin typeface="Cambria Math" panose="02040503050406030204" pitchFamily="18" charset="0"/>
                                  </a:rPr>
                                  <m:t>=0.24</m:t>
                                </m:r>
                              </m:oMath>
                            </m:oMathPara>
                          </a14:m>
                          <a:endParaRPr lang="en-IN" sz="35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988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FCCC4DE-5E10-D69D-EEFE-C244AF41F3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74534"/>
                  </p:ext>
                </p:extLst>
              </p:nvPr>
            </p:nvGraphicFramePr>
            <p:xfrm>
              <a:off x="2819400" y="1638300"/>
              <a:ext cx="12192000" cy="1967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95162930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3640851914"/>
                        </a:ext>
                      </a:extLst>
                    </a:gridCol>
                  </a:tblGrid>
                  <a:tr h="624840">
                    <a:tc>
                      <a:txBody>
                        <a:bodyPr/>
                        <a:lstStyle/>
                        <a:p>
                          <a:r>
                            <a:rPr lang="en-IN" sz="3500" dirty="0"/>
                            <a:t>NMOS (n18_t)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3500" dirty="0"/>
                            <a:t>PMOS (p18_t)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9054611"/>
                      </a:ext>
                    </a:extLst>
                  </a:tr>
                  <a:tr h="6766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" t="-105405" r="-100300" b="-100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00" t="-105405" r="-400" b="-100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0620122"/>
                      </a:ext>
                    </a:extLst>
                  </a:tr>
                  <a:tr h="666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" t="-207273" r="-100300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00" t="-207273" r="-400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988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C0E3D57-E6F8-0AC1-76A3-401381A22D5E}"/>
              </a:ext>
            </a:extLst>
          </p:cNvPr>
          <p:cNvSpPr txBox="1"/>
          <p:nvPr/>
        </p:nvSpPr>
        <p:spPr>
          <a:xfrm>
            <a:off x="5105400" y="463399"/>
            <a:ext cx="9144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spc="21" dirty="0">
                <a:solidFill>
                  <a:srgbClr val="2B2C30"/>
                </a:solidFill>
                <a:latin typeface="Garamond" panose="02020404030301010803" pitchFamily="18" charset="0"/>
                <a:ea typeface="Playfair Display Bold"/>
                <a:cs typeface="Playfair Display Bold"/>
                <a:sym typeface="Playfair Display Bold"/>
              </a:rPr>
              <a:t>Device Characterization</a:t>
            </a:r>
            <a:endParaRPr lang="en-IN" sz="4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A3ED6-95AC-5A80-9AD5-1DD33EC64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05700"/>
            <a:ext cx="15240000" cy="1581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0CF87-8635-DE83-EA17-52B544E60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950405"/>
            <a:ext cx="15240000" cy="152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A0F384-A058-3EFC-D809-FFDEB76A7644}"/>
              </a:ext>
            </a:extLst>
          </p:cNvPr>
          <p:cNvSpPr txBox="1"/>
          <p:nvPr/>
        </p:nvSpPr>
        <p:spPr>
          <a:xfrm>
            <a:off x="1219200" y="4151304"/>
            <a:ext cx="1905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>
                <a:latin typeface="Garamond" panose="02020404030301010803" pitchFamily="18" charset="0"/>
              </a:rPr>
              <a:t>NMOS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74B8E-AC29-C2C3-159E-91AE7EB22967}"/>
              </a:ext>
            </a:extLst>
          </p:cNvPr>
          <p:cNvSpPr txBox="1"/>
          <p:nvPr/>
        </p:nvSpPr>
        <p:spPr>
          <a:xfrm>
            <a:off x="1366157" y="6791905"/>
            <a:ext cx="9144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latin typeface="Garamond" panose="02020404030301010803" pitchFamily="18" charset="0"/>
              </a:rPr>
              <a:t>PMOS</a:t>
            </a:r>
          </a:p>
        </p:txBody>
      </p:sp>
    </p:spTree>
    <p:extLst>
      <p:ext uri="{BB962C8B-B14F-4D97-AF65-F5344CB8AC3E}">
        <p14:creationId xmlns:p14="http://schemas.microsoft.com/office/powerpoint/2010/main" val="227111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DB27A-609A-632E-82C4-B3EB4E88E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0865E3-D6F4-B7AF-71D3-B62EF7A0F71A}"/>
                  </a:ext>
                </a:extLst>
              </p:cNvPr>
              <p:cNvSpPr txBox="1"/>
              <p:nvPr/>
            </p:nvSpPr>
            <p:spPr>
              <a:xfrm>
                <a:off x="3886200" y="800100"/>
                <a:ext cx="10896600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500" dirty="0">
                    <a:latin typeface="Garamond" panose="02020404030301010803" pitchFamily="18" charset="0"/>
                  </a:rPr>
                  <a:t>Temperature coefficient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5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3500" b="0" i="1" smtClean="0">
                            <a:latin typeface="Cambria Math" panose="02040503050406030204" pitchFamily="18" charset="0"/>
                          </a:rPr>
                          <m:t>𝑏𝑒</m:t>
                        </m:r>
                      </m:sub>
                    </m:sSub>
                    <m:r>
                      <a:rPr lang="en-IN" sz="3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35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IN" sz="35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3500" dirty="0">
                    <a:latin typeface="Garamond" panose="02020404030301010803" pitchFamily="18" charset="0"/>
                  </a:rPr>
                  <a:t>VPNP = </a:t>
                </a:r>
                <a14:m>
                  <m:oMath xmlns:m="http://schemas.openxmlformats.org/officeDocument/2006/math">
                    <m:r>
                      <a:rPr lang="en-IN" sz="3500" b="0" i="1" smtClean="0">
                        <a:latin typeface="Cambria Math" panose="02040503050406030204" pitchFamily="18" charset="0"/>
                      </a:rPr>
                      <m:t>1.8 </m:t>
                    </m:r>
                    <m:r>
                      <a:rPr lang="en-IN" sz="3500" b="0" i="1" smtClean="0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n-IN" sz="35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sz="35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3500" dirty="0">
                    <a:latin typeface="Garamond" panose="020204040303010108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0865E3-D6F4-B7AF-71D3-B62EF7A0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800100"/>
                <a:ext cx="10896600" cy="630942"/>
              </a:xfrm>
              <a:prstGeom prst="rect">
                <a:avLst/>
              </a:prstGeom>
              <a:blipFill>
                <a:blip r:embed="rId2"/>
                <a:stretch>
                  <a:fillRect l="-1679" t="-14423" b="-34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D63E8A85-F11B-C2DF-BD9D-BD07D3F71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t="23715"/>
          <a:stretch/>
        </p:blipFill>
        <p:spPr>
          <a:xfrm>
            <a:off x="2362200" y="1866900"/>
            <a:ext cx="13058112" cy="812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3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8658" y="2095500"/>
            <a:ext cx="16730683" cy="493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6000" b="1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 Bold"/>
                <a:cs typeface="Playfair Display Bold"/>
                <a:sym typeface="Playfair Display Bold"/>
              </a:rPr>
              <a:t>Design</a:t>
            </a:r>
          </a:p>
          <a:p>
            <a:pPr algn="l">
              <a:lnSpc>
                <a:spcPts val="7865"/>
              </a:lnSpc>
            </a:pPr>
            <a:endParaRPr lang="en-US" sz="3500" b="1" spc="30" dirty="0">
              <a:solidFill>
                <a:srgbClr val="2B2C30"/>
              </a:solidFill>
              <a:latin typeface="Garamond" panose="02020404030301010803" pitchFamily="18" charset="0"/>
              <a:ea typeface="Playfair Display Bold"/>
              <a:cs typeface="Playfair Display Bold"/>
              <a:sym typeface="Playfair Display Bold"/>
            </a:endParaRPr>
          </a:p>
          <a:p>
            <a:pPr algn="l">
              <a:lnSpc>
                <a:spcPts val="7865"/>
              </a:lnSpc>
            </a:pPr>
            <a:r>
              <a:rPr lang="en-US" sz="3500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The design employs a Bandgap Voltage Reference that is converted into a current reference by adding appropriate resistors to add a CTAT current to a PTAT current and mirroring the temperature independent current using a </a:t>
            </a:r>
            <a:r>
              <a:rPr lang="en-US" sz="3500" spc="30" dirty="0" err="1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cascode</a:t>
            </a:r>
            <a:r>
              <a:rPr lang="en-US" sz="3500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 current mirror to improve load regulation.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DF05B-465C-31F1-1FCB-994AC79D9603}"/>
              </a:ext>
            </a:extLst>
          </p:cNvPr>
          <p:cNvSpPr txBox="1"/>
          <p:nvPr/>
        </p:nvSpPr>
        <p:spPr>
          <a:xfrm>
            <a:off x="1670715" y="4441074"/>
            <a:ext cx="6054501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kern="1200" spc="3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Playfair Display"/>
              </a:rPr>
              <a:t>Design Schematic</a:t>
            </a:r>
            <a:endParaRPr lang="en-US" sz="8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477488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ircuit&#10;&#10;AI-generated content may be incorrect.">
            <a:extLst>
              <a:ext uri="{FF2B5EF4-FFF2-40B4-BE49-F238E27FC236}">
                <a16:creationId xmlns:a16="http://schemas.microsoft.com/office/drawing/2014/main" id="{E1EB5B58-D78B-6245-21A5-E7A89039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738" y="1788215"/>
            <a:ext cx="8304001" cy="6622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661D2-5E52-F3B0-C679-86FFADB74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9B85C7-BB00-8F93-E929-AB52C628852F}"/>
              </a:ext>
            </a:extLst>
          </p:cNvPr>
          <p:cNvSpPr/>
          <p:nvPr/>
        </p:nvSpPr>
        <p:spPr>
          <a:xfrm>
            <a:off x="3600843" y="1367971"/>
            <a:ext cx="11086313" cy="8534400"/>
          </a:xfrm>
          <a:custGeom>
            <a:avLst/>
            <a:gdLst/>
            <a:ahLst/>
            <a:cxnLst/>
            <a:rect l="l" t="t" r="r" b="b"/>
            <a:pathLst>
              <a:path w="12266626" h="10089300">
                <a:moveTo>
                  <a:pt x="0" y="0"/>
                </a:moveTo>
                <a:lnTo>
                  <a:pt x="12266626" y="0"/>
                </a:lnTo>
                <a:lnTo>
                  <a:pt x="12266626" y="10089300"/>
                </a:lnTo>
                <a:lnTo>
                  <a:pt x="0" y="10089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CF28A-DA20-6048-D509-52172C0794E4}"/>
              </a:ext>
            </a:extLst>
          </p:cNvPr>
          <p:cNvSpPr txBox="1"/>
          <p:nvPr/>
        </p:nvSpPr>
        <p:spPr>
          <a:xfrm>
            <a:off x="6477000" y="384629"/>
            <a:ext cx="9144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spc="30" dirty="0">
                <a:solidFill>
                  <a:srgbClr val="2B2C30"/>
                </a:solidFill>
                <a:latin typeface="Garamond" panose="02020404030301010803" pitchFamily="18" charset="0"/>
                <a:ea typeface="Playfair Display"/>
                <a:cs typeface="Playfair Display"/>
                <a:sym typeface="Playfair Display"/>
              </a:rPr>
              <a:t>Design Schematic</a:t>
            </a:r>
            <a:endParaRPr lang="en-IN" sz="35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9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2BF1B6-493A-87EA-8EEC-DCC0C505C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FEE29-C556-1AFF-43FF-C2506322C5A6}"/>
              </a:ext>
            </a:extLst>
          </p:cNvPr>
          <p:cNvSpPr txBox="1"/>
          <p:nvPr/>
        </p:nvSpPr>
        <p:spPr>
          <a:xfrm>
            <a:off x="958321" y="626364"/>
            <a:ext cx="16364460" cy="187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kern="1200" spc="30">
                <a:solidFill>
                  <a:schemeClr val="tx1"/>
                </a:solidFill>
                <a:latin typeface="+mj-lt"/>
                <a:ea typeface="+mj-ea"/>
                <a:cs typeface="+mj-cs"/>
                <a:sym typeface="Playfair Display"/>
              </a:rPr>
              <a:t>Design Flow</a:t>
            </a:r>
            <a:endParaRPr lang="en-US" sz="9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1553" y="2600181"/>
            <a:ext cx="6858000" cy="27432"/>
          </a:xfrm>
          <a:custGeom>
            <a:avLst/>
            <a:gdLst>
              <a:gd name="connsiteX0" fmla="*/ 0 w 6858000"/>
              <a:gd name="connsiteY0" fmla="*/ 0 h 27432"/>
              <a:gd name="connsiteX1" fmla="*/ 685800 w 6858000"/>
              <a:gd name="connsiteY1" fmla="*/ 0 h 27432"/>
              <a:gd name="connsiteX2" fmla="*/ 1440180 w 6858000"/>
              <a:gd name="connsiteY2" fmla="*/ 0 h 27432"/>
              <a:gd name="connsiteX3" fmla="*/ 2057400 w 6858000"/>
              <a:gd name="connsiteY3" fmla="*/ 0 h 27432"/>
              <a:gd name="connsiteX4" fmla="*/ 2606040 w 6858000"/>
              <a:gd name="connsiteY4" fmla="*/ 0 h 27432"/>
              <a:gd name="connsiteX5" fmla="*/ 3154680 w 6858000"/>
              <a:gd name="connsiteY5" fmla="*/ 0 h 27432"/>
              <a:gd name="connsiteX6" fmla="*/ 3634740 w 6858000"/>
              <a:gd name="connsiteY6" fmla="*/ 0 h 27432"/>
              <a:gd name="connsiteX7" fmla="*/ 4457700 w 6858000"/>
              <a:gd name="connsiteY7" fmla="*/ 0 h 27432"/>
              <a:gd name="connsiteX8" fmla="*/ 5280660 w 6858000"/>
              <a:gd name="connsiteY8" fmla="*/ 0 h 27432"/>
              <a:gd name="connsiteX9" fmla="*/ 6103620 w 6858000"/>
              <a:gd name="connsiteY9" fmla="*/ 0 h 27432"/>
              <a:gd name="connsiteX10" fmla="*/ 6858000 w 6858000"/>
              <a:gd name="connsiteY10" fmla="*/ 0 h 27432"/>
              <a:gd name="connsiteX11" fmla="*/ 6858000 w 6858000"/>
              <a:gd name="connsiteY11" fmla="*/ 27432 h 27432"/>
              <a:gd name="connsiteX12" fmla="*/ 6172200 w 6858000"/>
              <a:gd name="connsiteY12" fmla="*/ 27432 h 27432"/>
              <a:gd name="connsiteX13" fmla="*/ 5417820 w 6858000"/>
              <a:gd name="connsiteY13" fmla="*/ 27432 h 27432"/>
              <a:gd name="connsiteX14" fmla="*/ 4937760 w 6858000"/>
              <a:gd name="connsiteY14" fmla="*/ 27432 h 27432"/>
              <a:gd name="connsiteX15" fmla="*/ 4457700 w 6858000"/>
              <a:gd name="connsiteY15" fmla="*/ 27432 h 27432"/>
              <a:gd name="connsiteX16" fmla="*/ 3977640 w 6858000"/>
              <a:gd name="connsiteY16" fmla="*/ 27432 h 27432"/>
              <a:gd name="connsiteX17" fmla="*/ 3429000 w 6858000"/>
              <a:gd name="connsiteY17" fmla="*/ 27432 h 27432"/>
              <a:gd name="connsiteX18" fmla="*/ 2880360 w 6858000"/>
              <a:gd name="connsiteY18" fmla="*/ 27432 h 27432"/>
              <a:gd name="connsiteX19" fmla="*/ 2331720 w 6858000"/>
              <a:gd name="connsiteY19" fmla="*/ 27432 h 27432"/>
              <a:gd name="connsiteX20" fmla="*/ 1783080 w 6858000"/>
              <a:gd name="connsiteY20" fmla="*/ 27432 h 27432"/>
              <a:gd name="connsiteX21" fmla="*/ 1234440 w 6858000"/>
              <a:gd name="connsiteY21" fmla="*/ 27432 h 27432"/>
              <a:gd name="connsiteX22" fmla="*/ 0 w 6858000"/>
              <a:gd name="connsiteY22" fmla="*/ 27432 h 27432"/>
              <a:gd name="connsiteX23" fmla="*/ 0 w 6858000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0" h="27432" fill="none" extrusionOk="0">
                <a:moveTo>
                  <a:pt x="0" y="0"/>
                </a:moveTo>
                <a:cubicBezTo>
                  <a:pt x="215590" y="-30068"/>
                  <a:pt x="451130" y="3342"/>
                  <a:pt x="685800" y="0"/>
                </a:cubicBezTo>
                <a:cubicBezTo>
                  <a:pt x="920470" y="-3342"/>
                  <a:pt x="1074689" y="-1124"/>
                  <a:pt x="1440180" y="0"/>
                </a:cubicBezTo>
                <a:cubicBezTo>
                  <a:pt x="1805671" y="1124"/>
                  <a:pt x="1804503" y="24385"/>
                  <a:pt x="2057400" y="0"/>
                </a:cubicBezTo>
                <a:cubicBezTo>
                  <a:pt x="2310297" y="-24385"/>
                  <a:pt x="2441267" y="14201"/>
                  <a:pt x="2606040" y="0"/>
                </a:cubicBezTo>
                <a:cubicBezTo>
                  <a:pt x="2770813" y="-14201"/>
                  <a:pt x="3030077" y="-8591"/>
                  <a:pt x="3154680" y="0"/>
                </a:cubicBezTo>
                <a:cubicBezTo>
                  <a:pt x="3279283" y="8591"/>
                  <a:pt x="3408730" y="2964"/>
                  <a:pt x="3634740" y="0"/>
                </a:cubicBezTo>
                <a:cubicBezTo>
                  <a:pt x="3860750" y="-2964"/>
                  <a:pt x="4113360" y="31645"/>
                  <a:pt x="4457700" y="0"/>
                </a:cubicBezTo>
                <a:cubicBezTo>
                  <a:pt x="4802040" y="-31645"/>
                  <a:pt x="4891056" y="-34232"/>
                  <a:pt x="5280660" y="0"/>
                </a:cubicBezTo>
                <a:cubicBezTo>
                  <a:pt x="5670264" y="34232"/>
                  <a:pt x="5850574" y="-30118"/>
                  <a:pt x="6103620" y="0"/>
                </a:cubicBezTo>
                <a:cubicBezTo>
                  <a:pt x="6356666" y="30118"/>
                  <a:pt x="6500548" y="26566"/>
                  <a:pt x="6858000" y="0"/>
                </a:cubicBezTo>
                <a:cubicBezTo>
                  <a:pt x="6858934" y="12270"/>
                  <a:pt x="6856937" y="20068"/>
                  <a:pt x="6858000" y="27432"/>
                </a:cubicBezTo>
                <a:cubicBezTo>
                  <a:pt x="6631559" y="18669"/>
                  <a:pt x="6328621" y="9880"/>
                  <a:pt x="6172200" y="27432"/>
                </a:cubicBezTo>
                <a:cubicBezTo>
                  <a:pt x="6015779" y="44984"/>
                  <a:pt x="5587593" y="50957"/>
                  <a:pt x="5417820" y="27432"/>
                </a:cubicBezTo>
                <a:cubicBezTo>
                  <a:pt x="5248047" y="3907"/>
                  <a:pt x="5064249" y="35470"/>
                  <a:pt x="4937760" y="27432"/>
                </a:cubicBezTo>
                <a:cubicBezTo>
                  <a:pt x="4811271" y="19394"/>
                  <a:pt x="4608241" y="38748"/>
                  <a:pt x="4457700" y="27432"/>
                </a:cubicBezTo>
                <a:cubicBezTo>
                  <a:pt x="4307159" y="16116"/>
                  <a:pt x="4159191" y="16480"/>
                  <a:pt x="3977640" y="27432"/>
                </a:cubicBezTo>
                <a:cubicBezTo>
                  <a:pt x="3796089" y="38384"/>
                  <a:pt x="3667146" y="13299"/>
                  <a:pt x="3429000" y="27432"/>
                </a:cubicBezTo>
                <a:cubicBezTo>
                  <a:pt x="3190854" y="41565"/>
                  <a:pt x="3107099" y="22812"/>
                  <a:pt x="2880360" y="27432"/>
                </a:cubicBezTo>
                <a:cubicBezTo>
                  <a:pt x="2653621" y="32052"/>
                  <a:pt x="2590509" y="47999"/>
                  <a:pt x="2331720" y="27432"/>
                </a:cubicBezTo>
                <a:cubicBezTo>
                  <a:pt x="2072931" y="6865"/>
                  <a:pt x="1918868" y="13213"/>
                  <a:pt x="1783080" y="27432"/>
                </a:cubicBezTo>
                <a:cubicBezTo>
                  <a:pt x="1647292" y="41651"/>
                  <a:pt x="1435571" y="28957"/>
                  <a:pt x="1234440" y="27432"/>
                </a:cubicBezTo>
                <a:cubicBezTo>
                  <a:pt x="1033309" y="25907"/>
                  <a:pt x="360779" y="-20159"/>
                  <a:pt x="0" y="27432"/>
                </a:cubicBezTo>
                <a:cubicBezTo>
                  <a:pt x="-1194" y="21937"/>
                  <a:pt x="1202" y="7917"/>
                  <a:pt x="0" y="0"/>
                </a:cubicBezTo>
                <a:close/>
              </a:path>
              <a:path w="6858000" h="27432" stroke="0" extrusionOk="0">
                <a:moveTo>
                  <a:pt x="0" y="0"/>
                </a:moveTo>
                <a:cubicBezTo>
                  <a:pt x="199753" y="11129"/>
                  <a:pt x="427543" y="-24377"/>
                  <a:pt x="548640" y="0"/>
                </a:cubicBezTo>
                <a:cubicBezTo>
                  <a:pt x="669737" y="24377"/>
                  <a:pt x="858975" y="-6980"/>
                  <a:pt x="1028700" y="0"/>
                </a:cubicBezTo>
                <a:cubicBezTo>
                  <a:pt x="1198425" y="6980"/>
                  <a:pt x="1339223" y="9579"/>
                  <a:pt x="1577340" y="0"/>
                </a:cubicBezTo>
                <a:cubicBezTo>
                  <a:pt x="1815457" y="-9579"/>
                  <a:pt x="1981259" y="26161"/>
                  <a:pt x="2263140" y="0"/>
                </a:cubicBezTo>
                <a:cubicBezTo>
                  <a:pt x="2545021" y="-26161"/>
                  <a:pt x="2797354" y="3173"/>
                  <a:pt x="3017520" y="0"/>
                </a:cubicBezTo>
                <a:cubicBezTo>
                  <a:pt x="3237686" y="-3173"/>
                  <a:pt x="3502108" y="34170"/>
                  <a:pt x="3840480" y="0"/>
                </a:cubicBezTo>
                <a:cubicBezTo>
                  <a:pt x="4178852" y="-34170"/>
                  <a:pt x="4330073" y="24591"/>
                  <a:pt x="4663440" y="0"/>
                </a:cubicBezTo>
                <a:cubicBezTo>
                  <a:pt x="4996807" y="-24591"/>
                  <a:pt x="5064374" y="-9832"/>
                  <a:pt x="5280660" y="0"/>
                </a:cubicBezTo>
                <a:cubicBezTo>
                  <a:pt x="5496946" y="9832"/>
                  <a:pt x="5660598" y="-22499"/>
                  <a:pt x="6035040" y="0"/>
                </a:cubicBezTo>
                <a:cubicBezTo>
                  <a:pt x="6409482" y="22499"/>
                  <a:pt x="6465852" y="8665"/>
                  <a:pt x="6858000" y="0"/>
                </a:cubicBezTo>
                <a:cubicBezTo>
                  <a:pt x="6858316" y="13405"/>
                  <a:pt x="6858486" y="14360"/>
                  <a:pt x="6858000" y="27432"/>
                </a:cubicBezTo>
                <a:cubicBezTo>
                  <a:pt x="6561421" y="57414"/>
                  <a:pt x="6483029" y="41776"/>
                  <a:pt x="6172200" y="27432"/>
                </a:cubicBezTo>
                <a:cubicBezTo>
                  <a:pt x="5861371" y="13088"/>
                  <a:pt x="5665550" y="52650"/>
                  <a:pt x="5417820" y="27432"/>
                </a:cubicBezTo>
                <a:cubicBezTo>
                  <a:pt x="5170090" y="2214"/>
                  <a:pt x="4952853" y="56369"/>
                  <a:pt x="4800600" y="27432"/>
                </a:cubicBezTo>
                <a:cubicBezTo>
                  <a:pt x="4648347" y="-1505"/>
                  <a:pt x="4376162" y="9762"/>
                  <a:pt x="4183380" y="27432"/>
                </a:cubicBezTo>
                <a:cubicBezTo>
                  <a:pt x="3990598" y="45102"/>
                  <a:pt x="3680061" y="65071"/>
                  <a:pt x="3360420" y="27432"/>
                </a:cubicBezTo>
                <a:cubicBezTo>
                  <a:pt x="3040779" y="-10207"/>
                  <a:pt x="3085116" y="25176"/>
                  <a:pt x="2811780" y="27432"/>
                </a:cubicBezTo>
                <a:cubicBezTo>
                  <a:pt x="2538444" y="29688"/>
                  <a:pt x="2242657" y="48552"/>
                  <a:pt x="2057400" y="27432"/>
                </a:cubicBezTo>
                <a:cubicBezTo>
                  <a:pt x="1872143" y="6312"/>
                  <a:pt x="1686102" y="29937"/>
                  <a:pt x="1577340" y="27432"/>
                </a:cubicBezTo>
                <a:cubicBezTo>
                  <a:pt x="1468578" y="24927"/>
                  <a:pt x="1195030" y="38035"/>
                  <a:pt x="891540" y="27432"/>
                </a:cubicBezTo>
                <a:cubicBezTo>
                  <a:pt x="588050" y="16829"/>
                  <a:pt x="299230" y="-3970"/>
                  <a:pt x="0" y="27432"/>
                </a:cubicBezTo>
                <a:cubicBezTo>
                  <a:pt x="-116" y="21844"/>
                  <a:pt x="591" y="65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7323812E-00B7-D3AC-DE28-E19D6615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7" y="3126819"/>
            <a:ext cx="17323308" cy="51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672</Words>
  <Application>Microsoft Office PowerPoint</Application>
  <PresentationFormat>Custom</PresentationFormat>
  <Paragraphs>79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Cormorant Garamond</vt:lpstr>
      <vt:lpstr>Cormorant Garamond Bold</vt:lpstr>
      <vt:lpstr>Public Sans Bold</vt:lpstr>
      <vt:lpstr>Cambria Math</vt:lpstr>
      <vt:lpstr>Archivo Black</vt:lpstr>
      <vt:lpstr>Arial</vt:lpstr>
      <vt:lpstr>Garamond</vt:lpstr>
      <vt:lpstr>Playfair Display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Bandgap Current Reference (BGCR) 1. Introduction The objective of this design is to develop a bandgap current reference circuit that maintains a stable output current across a wide temperature range, from 40°C to 125°C, with low power consumption and</dc:title>
  <dc:creator>Eniyan E</dc:creator>
  <cp:lastModifiedBy>Eniyan E</cp:lastModifiedBy>
  <cp:revision>40</cp:revision>
  <dcterms:created xsi:type="dcterms:W3CDTF">2006-08-16T00:00:00Z</dcterms:created>
  <dcterms:modified xsi:type="dcterms:W3CDTF">2025-05-09T07:55:42Z</dcterms:modified>
  <dc:identifier>DAGiLJ-06nA</dc:identifier>
</cp:coreProperties>
</file>